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261" r:id="rId9"/>
    <p:sldId id="260" r:id="rId10"/>
    <p:sldId id="262" r:id="rId11"/>
    <p:sldId id="263" r:id="rId12"/>
    <p:sldId id="269" r:id="rId13"/>
    <p:sldId id="281" r:id="rId14"/>
    <p:sldId id="282" r:id="rId15"/>
    <p:sldId id="283" r:id="rId16"/>
    <p:sldId id="284" r:id="rId17"/>
    <p:sldId id="285" r:id="rId18"/>
    <p:sldId id="286" r:id="rId19"/>
    <p:sldId id="264" r:id="rId20"/>
    <p:sldId id="266" r:id="rId21"/>
    <p:sldId id="265" r:id="rId22"/>
    <p:sldId id="267" r:id="rId23"/>
    <p:sldId id="270" r:id="rId24"/>
    <p:sldId id="268" r:id="rId25"/>
    <p:sldId id="280" r:id="rId26"/>
    <p:sldId id="272" r:id="rId27"/>
    <p:sldId id="273" r:id="rId28"/>
    <p:sldId id="274" r:id="rId29"/>
    <p:sldId id="275" r:id="rId30"/>
    <p:sldId id="276" r:id="rId31"/>
    <p:sldId id="277" r:id="rId32"/>
    <p:sldId id="287" r:id="rId33"/>
    <p:sldId id="288" r:id="rId34"/>
    <p:sldId id="289" r:id="rId35"/>
    <p:sldId id="290" r:id="rId36"/>
  </p:sldIdLst>
  <p:sldSz cx="9144000" cy="6858000" type="screen4x3"/>
  <p:notesSz cx="6797675" cy="9926638"/>
  <p:custDataLst>
    <p:tags r:id="rId39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1418"/>
    <a:srgbClr val="40404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8" autoAdjust="0"/>
    <p:restoredTop sz="94713" autoAdjust="0"/>
  </p:normalViewPr>
  <p:slideViewPr>
    <p:cSldViewPr>
      <p:cViewPr>
        <p:scale>
          <a:sx n="100" d="100"/>
          <a:sy n="100" d="100"/>
        </p:scale>
        <p:origin x="-234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95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2C5EF-5E30-4174-A2A0-AD7514B50474}" type="datetimeFigureOut">
              <a:rPr lang="es-ES" smtClean="0"/>
              <a:pPr/>
              <a:t>08/01/2016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522FB-64E0-49A9-87A6-4ADF912357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687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4B6DB52-DD3F-472C-9B00-8B25EB78E8A5}" type="datetimeFigureOut">
              <a:rPr lang="es-ES"/>
              <a:pPr/>
              <a:t>08/01/2016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BAFB4CD-2600-461B-850D-D09E724924D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0211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6645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95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48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248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354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3748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154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022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555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693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148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4317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582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3538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363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278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942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97708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342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42650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53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1481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90667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819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20988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95429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8968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674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14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148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148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148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148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B4CD-2600-461B-850D-D09E724924D1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498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347" r="4198" b="20192"/>
          <a:stretch>
            <a:fillRect/>
          </a:stretch>
        </p:blipFill>
        <p:spPr bwMode="auto">
          <a:xfrm>
            <a:off x="0" y="5589588"/>
            <a:ext cx="9144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2781300"/>
            <a:ext cx="612775" cy="611188"/>
          </a:xfrm>
          <a:prstGeom prst="rect">
            <a:avLst/>
          </a:prstGeom>
          <a:solidFill>
            <a:schemeClr val="tx1">
              <a:lumMod val="85000"/>
              <a:lumOff val="1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612775" cy="2700338"/>
          </a:xfrm>
          <a:prstGeom prst="rect">
            <a:avLst/>
          </a:prstGeom>
          <a:solidFill>
            <a:srgbClr val="98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 rot="5400000">
            <a:off x="-958850" y="1714500"/>
            <a:ext cx="3429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8 Imagen" descr="UE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4508500"/>
            <a:ext cx="522128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2924944"/>
            <a:ext cx="6800800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1" baseline="0">
                <a:solidFill>
                  <a:srgbClr val="9814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BD50E50-407E-41E9-B96F-09502F97493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2" name="4 Marcador de pie de página"/>
          <p:cNvSpPr txBox="1">
            <a:spLocks/>
          </p:cNvSpPr>
          <p:nvPr userDrawn="1"/>
        </p:nvSpPr>
        <p:spPr>
          <a:xfrm>
            <a:off x="2699792" y="6359309"/>
            <a:ext cx="381642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Daniel Redondo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" name="4 Marcador de pie de página"/>
          <p:cNvSpPr txBox="1">
            <a:spLocks/>
          </p:cNvSpPr>
          <p:nvPr userDrawn="1"/>
        </p:nvSpPr>
        <p:spPr>
          <a:xfrm>
            <a:off x="971600" y="764704"/>
            <a:ext cx="7848872" cy="21602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Aerodynamics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and </a:t>
            </a:r>
            <a:r>
              <a:rPr kumimoji="0" lang="es-E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aeroelasticity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692150"/>
            <a:ext cx="611188" cy="14414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611188" cy="612775"/>
          </a:xfrm>
          <a:prstGeom prst="rect">
            <a:avLst/>
          </a:prstGeom>
          <a:solidFill>
            <a:srgbClr val="98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-311150" y="1066800"/>
            <a:ext cx="21336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5347" r="4198" b="20192"/>
          <a:stretch>
            <a:fillRect/>
          </a:stretch>
        </p:blipFill>
        <p:spPr bwMode="auto">
          <a:xfrm>
            <a:off x="0" y="5589588"/>
            <a:ext cx="9144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548680"/>
            <a:ext cx="7920880" cy="1440160"/>
          </a:xfrm>
          <a:noFill/>
        </p:spPr>
        <p:txBody>
          <a:bodyPr anchor="b"/>
          <a:lstStyle>
            <a:lvl1pPr algn="l">
              <a:defRPr b="1">
                <a:solidFill>
                  <a:srgbClr val="981418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0"/>
          </p:nvPr>
        </p:nvSpPr>
        <p:spPr>
          <a:xfrm>
            <a:off x="899592" y="1988840"/>
            <a:ext cx="7920880" cy="432048"/>
          </a:xfrm>
          <a:prstGeom prst="rect">
            <a:avLst/>
          </a:prstGeom>
        </p:spPr>
        <p:txBody>
          <a:bodyPr/>
          <a:lstStyle>
            <a:lvl1pPr>
              <a:buNone/>
              <a:defRPr sz="32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23528" y="6597352"/>
            <a:ext cx="72008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221F-5FC6-4629-BA98-A2AE21C3391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63688" y="6376243"/>
            <a:ext cx="381642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s-ES" dirty="0" err="1" smtClean="0"/>
              <a:t>Aerodynamics</a:t>
            </a:r>
            <a:r>
              <a:rPr lang="es-ES" dirty="0" smtClean="0"/>
              <a:t> and </a:t>
            </a:r>
            <a:r>
              <a:rPr lang="es-ES" dirty="0" err="1" smtClean="0"/>
              <a:t>aeroelasticity</a:t>
            </a:r>
            <a:r>
              <a:rPr lang="es-ES" dirty="0" smtClean="0"/>
              <a:t> – Daniel Redondo</a:t>
            </a:r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765175"/>
            <a:ext cx="684213" cy="142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 rot="5400000">
            <a:off x="373063" y="454025"/>
            <a:ext cx="90805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14 Marcador de contenido"/>
          <p:cNvSpPr>
            <a:spLocks noGrp="1"/>
          </p:cNvSpPr>
          <p:nvPr>
            <p:ph sz="quarter" idx="10"/>
          </p:nvPr>
        </p:nvSpPr>
        <p:spPr>
          <a:xfrm>
            <a:off x="899592" y="548681"/>
            <a:ext cx="7992888" cy="360040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7" name="1 Título"/>
          <p:cNvSpPr>
            <a:spLocks noGrp="1"/>
          </p:cNvSpPr>
          <p:nvPr>
            <p:ph type="title"/>
          </p:nvPr>
        </p:nvSpPr>
        <p:spPr>
          <a:xfrm>
            <a:off x="899592" y="0"/>
            <a:ext cx="7992888" cy="548680"/>
          </a:xfrm>
          <a:noFill/>
        </p:spPr>
        <p:txBody>
          <a:bodyPr anchor="b">
            <a:normAutofit/>
          </a:bodyPr>
          <a:lstStyle>
            <a:lvl1pPr algn="l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9" name="Marcador de contenido 2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85689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250825" algn="l" defTabSz="4572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lang="es-ES_tradnl" sz="1800" b="0" kern="120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1pPr>
            <a:lvl2pPr algn="l" defTabSz="4572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lang="es-ES_tradnl" sz="1600" b="0" kern="120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2pPr>
            <a:lvl3pPr algn="l" defTabSz="457200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lang="es-ES_tradnl" sz="1600" b="0" kern="120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3pPr>
            <a:lvl4pPr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s-ES_tradnl" sz="1600" b="0" kern="120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4pPr>
            <a:lvl5pPr algn="l" defTabSz="457200" rtl="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‐"/>
              <a:defRPr lang="es-ES_tradnl" sz="1600" b="0" kern="1200" dirty="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0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23528" y="6597352"/>
            <a:ext cx="72008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221F-5FC6-4629-BA98-A2AE21C339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63688" y="6376243"/>
            <a:ext cx="381642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s-ES" dirty="0" err="1" smtClean="0"/>
              <a:t>Aerodynamics</a:t>
            </a:r>
            <a:r>
              <a:rPr lang="es-ES" dirty="0" smtClean="0"/>
              <a:t> and </a:t>
            </a:r>
            <a:r>
              <a:rPr lang="es-ES" dirty="0" err="1" smtClean="0"/>
              <a:t>aeroelasticity</a:t>
            </a:r>
            <a:r>
              <a:rPr lang="es-ES" dirty="0" smtClean="0"/>
              <a:t> – Daniel Redondo</a:t>
            </a:r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_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765175"/>
            <a:ext cx="684213" cy="142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 rot="5400000">
            <a:off x="373063" y="454025"/>
            <a:ext cx="90805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Marcador de contenido 2"/>
          <p:cNvSpPr>
            <a:spLocks noGrp="1"/>
          </p:cNvSpPr>
          <p:nvPr>
            <p:ph sz="half" idx="1"/>
          </p:nvPr>
        </p:nvSpPr>
        <p:spPr>
          <a:xfrm>
            <a:off x="971600" y="1268760"/>
            <a:ext cx="4896544" cy="4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250825" algn="l" defTabSz="4572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s-ES_tradnl" sz="1800" b="0" kern="120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1pPr>
            <a:lvl2pPr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s-ES_tradnl" sz="1600" b="0" kern="120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2pPr>
            <a:lvl3pPr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s-ES_tradnl" sz="1600" b="0" kern="120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3pPr>
            <a:lvl4pPr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s-ES_tradnl" sz="1600" b="0" kern="120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4pPr>
            <a:lvl5pPr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s-ES_tradnl" sz="1600" b="0" kern="1200" dirty="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23" name="2 Marcador de posición de imagen"/>
          <p:cNvSpPr>
            <a:spLocks noGrp="1"/>
          </p:cNvSpPr>
          <p:nvPr>
            <p:ph type="pic" idx="13"/>
          </p:nvPr>
        </p:nvSpPr>
        <p:spPr>
          <a:xfrm>
            <a:off x="6012160" y="1268760"/>
            <a:ext cx="2880320" cy="482453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4" name="1 Título"/>
          <p:cNvSpPr>
            <a:spLocks noGrp="1"/>
          </p:cNvSpPr>
          <p:nvPr>
            <p:ph type="title"/>
          </p:nvPr>
        </p:nvSpPr>
        <p:spPr>
          <a:xfrm>
            <a:off x="899592" y="0"/>
            <a:ext cx="7992888" cy="548680"/>
          </a:xfrm>
          <a:noFill/>
        </p:spPr>
        <p:txBody>
          <a:bodyPr anchor="b">
            <a:normAutofit/>
          </a:bodyPr>
          <a:lstStyle>
            <a:lvl1pPr algn="l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25" name="14 Marcador de contenido"/>
          <p:cNvSpPr>
            <a:spLocks noGrp="1"/>
          </p:cNvSpPr>
          <p:nvPr>
            <p:ph sz="quarter" idx="10"/>
          </p:nvPr>
        </p:nvSpPr>
        <p:spPr>
          <a:xfrm>
            <a:off x="899592" y="548681"/>
            <a:ext cx="7992888" cy="360040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23528" y="6597352"/>
            <a:ext cx="72008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221F-5FC6-4629-BA98-A2AE21C3391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63688" y="6376243"/>
            <a:ext cx="381642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s-ES" dirty="0" err="1" smtClean="0"/>
              <a:t>Aerodynamics</a:t>
            </a:r>
            <a:r>
              <a:rPr lang="es-ES" dirty="0" smtClean="0"/>
              <a:t> and </a:t>
            </a:r>
            <a:r>
              <a:rPr lang="es-ES" dirty="0" err="1" smtClean="0"/>
              <a:t>aeroelasticity</a:t>
            </a:r>
            <a:r>
              <a:rPr lang="es-ES" dirty="0" smtClean="0"/>
              <a:t> – Daniel Redondo</a:t>
            </a:r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NTERIOR_gráfic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765175"/>
            <a:ext cx="684213" cy="142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373063" y="454025"/>
            <a:ext cx="90805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Conector recto"/>
          <p:cNvCxnSpPr/>
          <p:nvPr/>
        </p:nvCxnSpPr>
        <p:spPr>
          <a:xfrm rot="5400000">
            <a:off x="1402556" y="3717132"/>
            <a:ext cx="489743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1 Título"/>
          <p:cNvSpPr>
            <a:spLocks noGrp="1"/>
          </p:cNvSpPr>
          <p:nvPr>
            <p:ph type="title"/>
          </p:nvPr>
        </p:nvSpPr>
        <p:spPr>
          <a:xfrm>
            <a:off x="899592" y="0"/>
            <a:ext cx="7992888" cy="548680"/>
          </a:xfrm>
          <a:noFill/>
        </p:spPr>
        <p:txBody>
          <a:bodyPr anchor="b">
            <a:normAutofit/>
          </a:bodyPr>
          <a:lstStyle>
            <a:lvl1pPr algn="l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25" name="14 Marcador de contenido"/>
          <p:cNvSpPr>
            <a:spLocks noGrp="1"/>
          </p:cNvSpPr>
          <p:nvPr>
            <p:ph sz="quarter" idx="10"/>
          </p:nvPr>
        </p:nvSpPr>
        <p:spPr>
          <a:xfrm>
            <a:off x="899592" y="548681"/>
            <a:ext cx="7992888" cy="360040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3 Marcador de texto"/>
          <p:cNvSpPr>
            <a:spLocks noGrp="1"/>
          </p:cNvSpPr>
          <p:nvPr>
            <p:ph type="body" sz="half" idx="2"/>
          </p:nvPr>
        </p:nvSpPr>
        <p:spPr>
          <a:xfrm>
            <a:off x="899592" y="2060848"/>
            <a:ext cx="2808312" cy="4104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2 Marcador de posición de imagen"/>
          <p:cNvSpPr>
            <a:spLocks noGrp="1"/>
          </p:cNvSpPr>
          <p:nvPr>
            <p:ph type="pic" idx="13"/>
          </p:nvPr>
        </p:nvSpPr>
        <p:spPr>
          <a:xfrm>
            <a:off x="3995936" y="1268760"/>
            <a:ext cx="4896544" cy="24482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4" name="31 Marcador de gráfico"/>
          <p:cNvSpPr>
            <a:spLocks noGrp="1"/>
          </p:cNvSpPr>
          <p:nvPr>
            <p:ph type="chart" sz="quarter" idx="14"/>
          </p:nvPr>
        </p:nvSpPr>
        <p:spPr>
          <a:xfrm>
            <a:off x="3995936" y="3860800"/>
            <a:ext cx="4897239" cy="22320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/>
            </a:lvl1pPr>
          </a:lstStyle>
          <a:p>
            <a:pPr lvl="0"/>
            <a:r>
              <a:rPr lang="es-ES" noProof="0" smtClean="0"/>
              <a:t>Haga clic en el icono para agregar un gráfico</a:t>
            </a:r>
            <a:endParaRPr lang="es-ES" noProof="0"/>
          </a:p>
        </p:txBody>
      </p:sp>
      <p:sp>
        <p:nvSpPr>
          <p:cNvPr id="18" name="17 Marcador de texto"/>
          <p:cNvSpPr>
            <a:spLocks noGrp="1"/>
          </p:cNvSpPr>
          <p:nvPr>
            <p:ph type="body" sz="quarter" idx="15"/>
          </p:nvPr>
        </p:nvSpPr>
        <p:spPr>
          <a:xfrm>
            <a:off x="899593" y="1268760"/>
            <a:ext cx="2808312" cy="720080"/>
          </a:xfrm>
          <a:prstGeom prst="rect">
            <a:avLst/>
          </a:prstGeom>
          <a:solidFill>
            <a:srgbClr val="981418"/>
          </a:solidFill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s-E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6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23528" y="6597352"/>
            <a:ext cx="72008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221F-5FC6-4629-BA98-A2AE21C3391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63688" y="6376243"/>
            <a:ext cx="381642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s-ES" dirty="0" err="1" smtClean="0"/>
              <a:t>Aerodynamics</a:t>
            </a:r>
            <a:r>
              <a:rPr lang="es-ES" dirty="0" smtClean="0"/>
              <a:t> and </a:t>
            </a:r>
            <a:r>
              <a:rPr lang="es-ES" dirty="0" err="1" smtClean="0"/>
              <a:t>aeroelasticity</a:t>
            </a:r>
            <a:r>
              <a:rPr lang="es-ES" dirty="0" smtClean="0"/>
              <a:t> – Daniel Redondo</a:t>
            </a:r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gráfico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765175"/>
            <a:ext cx="684213" cy="142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 rot="5400000">
            <a:off x="373063" y="454025"/>
            <a:ext cx="90805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0"/>
            <a:ext cx="7992888" cy="548680"/>
          </a:xfrm>
          <a:noFill/>
        </p:spPr>
        <p:txBody>
          <a:bodyPr anchor="b">
            <a:normAutofit/>
          </a:bodyPr>
          <a:lstStyle>
            <a:lvl1pPr algn="l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268761"/>
            <a:ext cx="7992888" cy="1944216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Calibri" pitchFamily="34" charset="0"/>
              <a:buChar char="»"/>
              <a:defRPr sz="2400"/>
            </a:lvl2pPr>
            <a:lvl3pPr>
              <a:buFont typeface="Courier New" pitchFamily="49" charset="0"/>
              <a:buNone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5" name="14 Marcador de contenido"/>
          <p:cNvSpPr>
            <a:spLocks noGrp="1"/>
          </p:cNvSpPr>
          <p:nvPr>
            <p:ph sz="quarter" idx="10"/>
          </p:nvPr>
        </p:nvSpPr>
        <p:spPr>
          <a:xfrm>
            <a:off x="899592" y="548681"/>
            <a:ext cx="7992888" cy="360040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16 Marcador de gráfico"/>
          <p:cNvSpPr>
            <a:spLocks noGrp="1"/>
          </p:cNvSpPr>
          <p:nvPr>
            <p:ph type="chart" sz="quarter" idx="11"/>
          </p:nvPr>
        </p:nvSpPr>
        <p:spPr>
          <a:xfrm>
            <a:off x="899591" y="3284538"/>
            <a:ext cx="7993583" cy="29527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/>
            </a:lvl1pPr>
          </a:lstStyle>
          <a:p>
            <a:pPr lvl="0"/>
            <a:r>
              <a:rPr lang="es-ES" noProof="0" smtClean="0"/>
              <a:t>Haga clic en el icono para agregar un gráfico</a:t>
            </a:r>
            <a:endParaRPr lang="es-ES" noProof="0"/>
          </a:p>
        </p:txBody>
      </p:sp>
      <p:sp>
        <p:nvSpPr>
          <p:cNvPr id="10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23528" y="6597352"/>
            <a:ext cx="72008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221F-5FC6-4629-BA98-A2AE21C3391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4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763688" y="6376243"/>
            <a:ext cx="381642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s-ES" dirty="0" err="1" smtClean="0"/>
              <a:t>Aerodynamics</a:t>
            </a:r>
            <a:r>
              <a:rPr lang="es-ES" dirty="0" smtClean="0"/>
              <a:t> and </a:t>
            </a:r>
            <a:r>
              <a:rPr lang="es-ES" dirty="0" err="1" smtClean="0"/>
              <a:t>aeroelasticity</a:t>
            </a:r>
            <a:r>
              <a:rPr lang="es-ES" dirty="0" smtClean="0"/>
              <a:t> – Daniel Redondo</a:t>
            </a:r>
            <a:endParaRPr lang="es-ES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_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765175"/>
            <a:ext cx="684213" cy="142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 rot="5400000">
            <a:off x="373063" y="454025"/>
            <a:ext cx="90805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619250" y="1268413"/>
            <a:ext cx="5905500" cy="3744912"/>
          </a:xfrm>
          <a:prstGeom prst="rect">
            <a:avLst/>
          </a:prstGeom>
          <a:noFill/>
          <a:ln>
            <a:solidFill>
              <a:srgbClr val="9814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4" name="1 Título"/>
          <p:cNvSpPr>
            <a:spLocks noGrp="1"/>
          </p:cNvSpPr>
          <p:nvPr>
            <p:ph type="title"/>
          </p:nvPr>
        </p:nvSpPr>
        <p:spPr>
          <a:xfrm>
            <a:off x="899592" y="0"/>
            <a:ext cx="7992888" cy="548680"/>
          </a:xfrm>
          <a:noFill/>
        </p:spPr>
        <p:txBody>
          <a:bodyPr anchor="b">
            <a:normAutofit/>
          </a:bodyPr>
          <a:lstStyle>
            <a:lvl1pPr algn="l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25" name="14 Marcador de contenido"/>
          <p:cNvSpPr>
            <a:spLocks noGrp="1"/>
          </p:cNvSpPr>
          <p:nvPr>
            <p:ph sz="quarter" idx="10"/>
          </p:nvPr>
        </p:nvSpPr>
        <p:spPr>
          <a:xfrm>
            <a:off x="899592" y="548681"/>
            <a:ext cx="7992888" cy="360040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91680" y="5589240"/>
            <a:ext cx="5760640" cy="3669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rgbClr val="98141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24 Marcador de medios"/>
          <p:cNvSpPr>
            <a:spLocks noGrp="1"/>
          </p:cNvSpPr>
          <p:nvPr>
            <p:ph type="media" sz="quarter" idx="11"/>
          </p:nvPr>
        </p:nvSpPr>
        <p:spPr>
          <a:xfrm>
            <a:off x="1692275" y="1340768"/>
            <a:ext cx="5759450" cy="3600450"/>
          </a:xfrm>
          <a:prstGeom prst="rect">
            <a:avLst/>
          </a:prstGeom>
        </p:spPr>
        <p:txBody>
          <a:bodyPr anchor="t"/>
          <a:lstStyle>
            <a:lvl1pPr algn="ctr">
              <a:buFontTx/>
              <a:buNone/>
              <a:defRPr/>
            </a:lvl1pPr>
          </a:lstStyle>
          <a:p>
            <a:pPr lvl="0"/>
            <a:r>
              <a:rPr lang="es-ES" noProof="0" smtClean="0"/>
              <a:t>Haga clic en el icno para agregar medios</a:t>
            </a:r>
            <a:endParaRPr lang="es-ES" noProof="0" dirty="0"/>
          </a:p>
        </p:txBody>
      </p:sp>
      <p:sp>
        <p:nvSpPr>
          <p:cNvPr id="11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23528" y="6597352"/>
            <a:ext cx="72008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221F-5FC6-4629-BA98-A2AE21C3391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4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763688" y="6376243"/>
            <a:ext cx="381642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s-ES" dirty="0" err="1" smtClean="0"/>
              <a:t>Aerodynamics</a:t>
            </a:r>
            <a:r>
              <a:rPr lang="es-ES" dirty="0" smtClean="0"/>
              <a:t> and </a:t>
            </a:r>
            <a:r>
              <a:rPr lang="es-ES" dirty="0" err="1" smtClean="0"/>
              <a:t>aeroelasticity</a:t>
            </a:r>
            <a:r>
              <a:rPr lang="es-ES" dirty="0" smtClean="0"/>
              <a:t> – Daniel Redondo</a:t>
            </a:r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765175"/>
            <a:ext cx="684213" cy="142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 rot="5400000">
            <a:off x="373063" y="454025"/>
            <a:ext cx="90805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14 Marcador de contenido"/>
          <p:cNvSpPr>
            <a:spLocks noGrp="1"/>
          </p:cNvSpPr>
          <p:nvPr>
            <p:ph sz="quarter" idx="10"/>
          </p:nvPr>
        </p:nvSpPr>
        <p:spPr>
          <a:xfrm>
            <a:off x="899592" y="548681"/>
            <a:ext cx="7992888" cy="360040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7" name="1 Título"/>
          <p:cNvSpPr>
            <a:spLocks noGrp="1"/>
          </p:cNvSpPr>
          <p:nvPr>
            <p:ph type="title"/>
          </p:nvPr>
        </p:nvSpPr>
        <p:spPr>
          <a:xfrm>
            <a:off x="899592" y="0"/>
            <a:ext cx="7992888" cy="548680"/>
          </a:xfrm>
          <a:noFill/>
        </p:spPr>
        <p:txBody>
          <a:bodyPr anchor="b">
            <a:normAutofit/>
          </a:bodyPr>
          <a:lstStyle>
            <a:lvl1pPr algn="l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23528" y="6597352"/>
            <a:ext cx="72008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221F-5FC6-4629-BA98-A2AE21C3391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63688" y="6376243"/>
            <a:ext cx="381642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s-ES" dirty="0" err="1" smtClean="0"/>
              <a:t>Aerodynamics</a:t>
            </a:r>
            <a:r>
              <a:rPr lang="es-ES" dirty="0" smtClean="0"/>
              <a:t> and </a:t>
            </a:r>
            <a:r>
              <a:rPr lang="es-ES" dirty="0" err="1" smtClean="0"/>
              <a:t>aeroelasticity</a:t>
            </a:r>
            <a:r>
              <a:rPr lang="es-ES" dirty="0" smtClean="0"/>
              <a:t> – Daniel Redondo</a:t>
            </a:r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84213" y="1916113"/>
            <a:ext cx="784860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PLANTILLA INSTITUCIONAL</a:t>
            </a:r>
            <a:br>
              <a:rPr lang="es-ES" smtClean="0"/>
            </a:br>
            <a:r>
              <a:rPr lang="es-ES" smtClean="0"/>
              <a:t>Universidad Europea de Madrid PTT 2011</a:t>
            </a:r>
          </a:p>
        </p:txBody>
      </p:sp>
      <p:sp>
        <p:nvSpPr>
          <p:cNvPr id="1027" name="10 Rectángulo"/>
          <p:cNvSpPr>
            <a:spLocks noChangeArrowheads="1"/>
          </p:cNvSpPr>
          <p:nvPr/>
        </p:nvSpPr>
        <p:spPr bwMode="auto">
          <a:xfrm>
            <a:off x="107950" y="6308725"/>
            <a:ext cx="1779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i="1">
                <a:solidFill>
                  <a:srgbClr val="A6A6A6"/>
                </a:solidFill>
                <a:latin typeface="Calibri" pitchFamily="34" charset="0"/>
              </a:rPr>
              <a:t>Private &amp; Confidential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02288" y="6424613"/>
            <a:ext cx="29305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23528" y="6597352"/>
            <a:ext cx="72008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221F-5FC6-4629-BA98-A2AE21C339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31" r:id="rId3"/>
    <p:sldLayoutId id="2147483927" r:id="rId4"/>
    <p:sldLayoutId id="2147483928" r:id="rId5"/>
    <p:sldLayoutId id="2147483929" r:id="rId6"/>
    <p:sldLayoutId id="2147483930" r:id="rId7"/>
    <p:sldLayoutId id="2147483932" r:id="rId8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41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5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pt.aoe.vt.edu/~devenpor/aoe5104/ifm/ifm.html" TargetMode="External"/><Relationship Id="rId7" Type="http://schemas.openxmlformats.org/officeDocument/2006/relationships/image" Target="../media/image6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gif"/><Relationship Id="rId5" Type="http://schemas.openxmlformats.org/officeDocument/2006/relationships/image" Target="../media/image60.gif"/><Relationship Id="rId4" Type="http://schemas.openxmlformats.org/officeDocument/2006/relationships/image" Target="../media/image59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4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7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7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80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6.wmf"/><Relationship Id="rId12" Type="http://schemas.openxmlformats.org/officeDocument/2006/relationships/image" Target="../media/image7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77.wmf"/><Relationship Id="rId1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r>
              <a:rPr lang="es-ES" dirty="0" smtClean="0"/>
              <a:t>: </a:t>
            </a:r>
            <a:r>
              <a:rPr lang="es-ES" dirty="0" err="1" smtClean="0"/>
              <a:t>Coefficients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pPr>
              <a:buNone/>
            </a:pPr>
            <a:r>
              <a:rPr lang="es-ES" dirty="0" err="1" smtClean="0"/>
              <a:t>Where</a:t>
            </a:r>
            <a:r>
              <a:rPr lang="es-ES" dirty="0" smtClean="0"/>
              <a:t>:</a:t>
            </a:r>
          </a:p>
          <a:p>
            <a:pPr lvl="1">
              <a:buNone/>
            </a:pPr>
            <a:r>
              <a:rPr lang="es-E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s-E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</a:t>
            </a:r>
            <a:r>
              <a:rPr lang="es-ES" dirty="0" smtClean="0">
                <a:sym typeface="Symbol"/>
              </a:rPr>
              <a:t>	</a:t>
            </a:r>
            <a:r>
              <a:rPr lang="es-ES" dirty="0" err="1" smtClean="0">
                <a:sym typeface="Symbol"/>
              </a:rPr>
              <a:t>is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freestream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density</a:t>
            </a:r>
            <a:endParaRPr lang="es-ES" dirty="0" smtClean="0">
              <a:sym typeface="Symbol"/>
            </a:endParaRPr>
          </a:p>
          <a:p>
            <a:pPr lvl="1">
              <a:buNone/>
            </a:pPr>
            <a:r>
              <a:rPr lang="es-E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s-E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</a:t>
            </a:r>
            <a:r>
              <a:rPr lang="es-ES" dirty="0">
                <a:sym typeface="Symbol"/>
              </a:rPr>
              <a:t>	</a:t>
            </a:r>
            <a:r>
              <a:rPr lang="es-ES" dirty="0" err="1">
                <a:sym typeface="Symbol"/>
              </a:rPr>
              <a:t>is</a:t>
            </a:r>
            <a:r>
              <a:rPr lang="es-ES" dirty="0">
                <a:sym typeface="Symbol"/>
              </a:rPr>
              <a:t> </a:t>
            </a:r>
            <a:r>
              <a:rPr lang="es-ES" dirty="0" err="1">
                <a:sym typeface="Symbol"/>
              </a:rPr>
              <a:t>freestream</a:t>
            </a:r>
            <a:r>
              <a:rPr lang="es-ES" dirty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velocity</a:t>
            </a:r>
            <a:r>
              <a:rPr lang="es-ES" dirty="0" smtClean="0">
                <a:sym typeface="Symbol"/>
              </a:rPr>
              <a:t> (</a:t>
            </a:r>
            <a:r>
              <a:rPr lang="es-ES" dirty="0" err="1" smtClean="0">
                <a:sym typeface="Symbol"/>
              </a:rPr>
              <a:t>flight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speed</a:t>
            </a:r>
            <a:r>
              <a:rPr lang="es-ES" dirty="0" smtClean="0">
                <a:sym typeface="Symbol"/>
              </a:rPr>
              <a:t>)</a:t>
            </a:r>
            <a:endParaRPr lang="es-ES" dirty="0">
              <a:sym typeface="Symbol"/>
            </a:endParaRPr>
          </a:p>
          <a:p>
            <a:pPr lvl="1">
              <a:buNone/>
            </a:pPr>
            <a:r>
              <a:rPr lang="es-E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s-ES" dirty="0">
                <a:sym typeface="Symbol"/>
              </a:rPr>
              <a:t>	</a:t>
            </a:r>
            <a:r>
              <a:rPr lang="es-ES" dirty="0" err="1">
                <a:sym typeface="Symbol"/>
              </a:rPr>
              <a:t>is</a:t>
            </a:r>
            <a:r>
              <a:rPr lang="es-ES" dirty="0">
                <a:sym typeface="Symbol"/>
              </a:rPr>
              <a:t> </a:t>
            </a:r>
            <a:r>
              <a:rPr lang="es-ES" dirty="0" smtClean="0">
                <a:sym typeface="Symbol"/>
              </a:rPr>
              <a:t>a </a:t>
            </a:r>
            <a:r>
              <a:rPr lang="es-ES" dirty="0" err="1" smtClean="0">
                <a:sym typeface="Symbol"/>
              </a:rPr>
              <a:t>reference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area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that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depends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on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the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specific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problem</a:t>
            </a:r>
            <a:endParaRPr lang="es-ES" dirty="0" smtClean="0">
              <a:sym typeface="Symbol"/>
            </a:endParaRPr>
          </a:p>
          <a:p>
            <a:pPr lvl="1">
              <a:buNone/>
            </a:pPr>
            <a:r>
              <a:rPr lang="es-E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es-E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</a:t>
            </a:r>
            <a:r>
              <a:rPr lang="es-ES" dirty="0">
                <a:sym typeface="Symbol"/>
              </a:rPr>
              <a:t>	</a:t>
            </a:r>
            <a:r>
              <a:rPr lang="es-ES" dirty="0" err="1">
                <a:sym typeface="Symbol"/>
              </a:rPr>
              <a:t>is</a:t>
            </a:r>
            <a:r>
              <a:rPr lang="es-ES" dirty="0">
                <a:sym typeface="Symbol"/>
              </a:rPr>
              <a:t> </a:t>
            </a:r>
            <a:r>
              <a:rPr lang="es-ES" dirty="0" err="1">
                <a:sym typeface="Symbol"/>
              </a:rPr>
              <a:t>freestream</a:t>
            </a:r>
            <a:r>
              <a:rPr lang="es-ES" dirty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dynamic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pressure</a:t>
            </a:r>
            <a:endParaRPr lang="es-ES" dirty="0" smtClean="0">
              <a:sym typeface="Symbol"/>
            </a:endParaRPr>
          </a:p>
          <a:p>
            <a:pPr lvl="1">
              <a:buNone/>
            </a:pPr>
            <a:r>
              <a:rPr lang="es-ES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s-ES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ref</a:t>
            </a:r>
            <a:r>
              <a:rPr lang="es-ES" dirty="0">
                <a:sym typeface="Symbol"/>
              </a:rPr>
              <a:t>	</a:t>
            </a:r>
            <a:r>
              <a:rPr lang="es-ES" dirty="0" err="1">
                <a:sym typeface="Symbol"/>
              </a:rPr>
              <a:t>is</a:t>
            </a:r>
            <a:r>
              <a:rPr lang="es-ES" dirty="0">
                <a:sym typeface="Symbol"/>
              </a:rPr>
              <a:t> </a:t>
            </a:r>
            <a:r>
              <a:rPr lang="es-ES" dirty="0" smtClean="0">
                <a:sym typeface="Symbol"/>
              </a:rPr>
              <a:t>a </a:t>
            </a:r>
            <a:r>
              <a:rPr lang="es-ES" dirty="0" err="1" smtClean="0">
                <a:sym typeface="Symbol"/>
              </a:rPr>
              <a:t>reference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lenght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scale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that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also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depends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on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the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problem</a:t>
            </a:r>
            <a:endParaRPr lang="es-ES" dirty="0">
              <a:sym typeface="Symbol"/>
            </a:endParaRPr>
          </a:p>
          <a:p>
            <a:pPr lvl="1"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69193" y="1315145"/>
          <a:ext cx="2506663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4" imgW="1854000" imgH="1777680" progId="Equation.3">
                  <p:embed/>
                </p:oleObj>
              </mc:Choice>
              <mc:Fallback>
                <p:oleObj name="Equation" r:id="rId4" imgW="1854000" imgH="1777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93" y="1315145"/>
                        <a:ext cx="2506663" cy="2401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r>
              <a:rPr lang="es-ES" dirty="0" smtClean="0"/>
              <a:t>: </a:t>
            </a:r>
            <a:r>
              <a:rPr lang="es-ES" dirty="0" err="1" smtClean="0"/>
              <a:t>Coefficients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case of a 2D </a:t>
            </a:r>
            <a:r>
              <a:rPr lang="es-ES" dirty="0" err="1" smtClean="0"/>
              <a:t>problem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can </a:t>
            </a:r>
            <a:r>
              <a:rPr lang="es-ES" dirty="0" err="1" smtClean="0"/>
              <a:t>adapt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coefficients</a:t>
            </a:r>
            <a:r>
              <a:rPr lang="es-ES" dirty="0" smtClean="0"/>
              <a:t>, </a:t>
            </a:r>
            <a:r>
              <a:rPr lang="es-ES" dirty="0" err="1" smtClean="0"/>
              <a:t>considering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i="1" dirty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s-ES" dirty="0" smtClean="0"/>
              <a:t>, </a:t>
            </a:r>
            <a:r>
              <a:rPr lang="es-ES" i="1" dirty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s-ES" dirty="0" smtClean="0"/>
              <a:t>, and </a:t>
            </a:r>
            <a:r>
              <a:rPr lang="es-ES" i="1" dirty="0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s-ES" dirty="0" smtClean="0"/>
              <a:t> are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lift</a:t>
            </a:r>
            <a:r>
              <a:rPr lang="es-ES" dirty="0" smtClean="0"/>
              <a:t>, </a:t>
            </a:r>
            <a:r>
              <a:rPr lang="es-ES" dirty="0" err="1" smtClean="0"/>
              <a:t>draf</a:t>
            </a:r>
            <a:r>
              <a:rPr lang="es-ES" dirty="0" smtClean="0"/>
              <a:t> and </a:t>
            </a:r>
            <a:r>
              <a:rPr lang="es-ES" dirty="0" err="1" smtClean="0"/>
              <a:t>moment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2D </a:t>
            </a:r>
            <a:r>
              <a:rPr lang="es-ES" dirty="0" err="1" smtClean="0"/>
              <a:t>problem</a:t>
            </a:r>
            <a:r>
              <a:rPr lang="es-ES" dirty="0" smtClean="0"/>
              <a:t>.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pPr>
              <a:buNone/>
            </a:pPr>
            <a:r>
              <a:rPr lang="es-ES" dirty="0" err="1" smtClean="0"/>
              <a:t>Where</a:t>
            </a:r>
            <a:r>
              <a:rPr lang="es-ES" dirty="0" smtClean="0"/>
              <a:t>:</a:t>
            </a:r>
          </a:p>
          <a:p>
            <a:pPr lvl="1">
              <a:buNone/>
            </a:pPr>
            <a:r>
              <a:rPr lang="es-ES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s-ES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ref</a:t>
            </a:r>
            <a:r>
              <a:rPr lang="es-ES" dirty="0">
                <a:sym typeface="Symbol"/>
              </a:rPr>
              <a:t>	</a:t>
            </a:r>
            <a:r>
              <a:rPr lang="es-ES" dirty="0" err="1">
                <a:sym typeface="Symbol"/>
              </a:rPr>
              <a:t>is</a:t>
            </a:r>
            <a:r>
              <a:rPr lang="es-ES" dirty="0">
                <a:sym typeface="Symbol"/>
              </a:rPr>
              <a:t> </a:t>
            </a:r>
            <a:r>
              <a:rPr lang="es-ES" dirty="0" smtClean="0">
                <a:sym typeface="Symbol"/>
              </a:rPr>
              <a:t>a </a:t>
            </a:r>
            <a:r>
              <a:rPr lang="es-ES" dirty="0" err="1" smtClean="0">
                <a:sym typeface="Symbol"/>
              </a:rPr>
              <a:t>reference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lenght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scale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that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is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usually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the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chord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lenght</a:t>
            </a:r>
            <a:r>
              <a:rPr lang="es-ES" dirty="0" smtClean="0">
                <a:sym typeface="Symbol"/>
              </a:rPr>
              <a:t> of </a:t>
            </a:r>
            <a:r>
              <a:rPr lang="es-ES" dirty="0" err="1" smtClean="0">
                <a:sym typeface="Symbol"/>
              </a:rPr>
              <a:t>the</a:t>
            </a:r>
            <a:r>
              <a:rPr lang="es-ES" dirty="0" smtClean="0">
                <a:sym typeface="Symbol"/>
              </a:rPr>
              <a:t> </a:t>
            </a:r>
            <a:r>
              <a:rPr lang="es-ES" dirty="0" err="1" smtClean="0">
                <a:sym typeface="Symbol"/>
              </a:rPr>
              <a:t>airfoil</a:t>
            </a:r>
            <a:endParaRPr lang="es-ES" dirty="0">
              <a:sym typeface="Symbol"/>
            </a:endParaRPr>
          </a:p>
          <a:p>
            <a:pPr lvl="1">
              <a:buNone/>
            </a:pPr>
            <a:endParaRPr lang="es-ES" dirty="0" smtClean="0"/>
          </a:p>
          <a:p>
            <a:r>
              <a:rPr lang="es-ES" dirty="0" err="1" smtClean="0"/>
              <a:t>Pressure</a:t>
            </a:r>
            <a:r>
              <a:rPr lang="es-ES" dirty="0" smtClean="0"/>
              <a:t> </a:t>
            </a:r>
            <a:r>
              <a:rPr lang="es-ES" dirty="0" err="1" smtClean="0"/>
              <a:t>coefficient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971600" y="1747192"/>
          <a:ext cx="1562100" cy="240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Equation" r:id="rId4" imgW="1155600" imgH="1777680" progId="Equation.3">
                  <p:embed/>
                </p:oleObj>
              </mc:Choice>
              <mc:Fallback>
                <p:oleObj name="Equation" r:id="rId4" imgW="1155600" imgH="1777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747192"/>
                        <a:ext cx="1562100" cy="240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2843808" y="5013176"/>
          <a:ext cx="121761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Equation" r:id="rId6" imgW="901440" imgH="583920" progId="Equation.3">
                  <p:embed/>
                </p:oleObj>
              </mc:Choice>
              <mc:Fallback>
                <p:oleObj name="Equation" r:id="rId6" imgW="901440" imgH="5839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013176"/>
                        <a:ext cx="1217613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Aerodynamic forces: where do they came from?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Any body immersed in a fluid is under the action of two kind of forces:</a:t>
            </a:r>
          </a:p>
          <a:p>
            <a:pPr lvl="1"/>
            <a:r>
              <a:rPr lang="en-US" b="1" dirty="0" smtClean="0"/>
              <a:t>Pressure</a:t>
            </a:r>
            <a:r>
              <a:rPr lang="en-US" dirty="0" smtClean="0"/>
              <a:t> forces: perpendicular to the surface and created by the elastic collisions of the molecules between the fluid and the body surface.</a:t>
            </a:r>
          </a:p>
          <a:p>
            <a:pPr lvl="1"/>
            <a:r>
              <a:rPr lang="en-US" b="1" dirty="0" smtClean="0"/>
              <a:t>Shear</a:t>
            </a:r>
            <a:r>
              <a:rPr lang="en-US" dirty="0" smtClean="0"/>
              <a:t> forces: tangent to the surface and produced by fluid viscosity.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We will see later that, pressure forces are fortunately much bigger than shear forces in classical aerodynamic shapes.</a:t>
            </a:r>
          </a:p>
          <a:p>
            <a:pPr lvl="1">
              <a:buNone/>
            </a:pPr>
            <a:r>
              <a:rPr lang="en-US" dirty="0" smtClean="0"/>
              <a:t>	Example: a cylinder will have a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dirty="0" smtClean="0"/>
              <a:t>=1 (with reference length equal to its diameter), while a classical airfoil may have a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dirty="0" smtClean="0"/>
              <a:t>=0.008 (with reference length equal to its chord)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7 Imagen" descr="ReN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4849634" cy="2936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34975" indent="-342900">
              <a:buFont typeface="+mj-lt"/>
              <a:buAutoNum type="arabicPeriod"/>
            </a:pPr>
            <a:r>
              <a:rPr lang="en-US" dirty="0" smtClean="0"/>
              <a:t>Consider the supersonic flow over a 5</a:t>
            </a:r>
            <a:r>
              <a:rPr lang="en-US" dirty="0" smtClean="0">
                <a:sym typeface="Symbol"/>
              </a:rPr>
              <a:t></a:t>
            </a:r>
            <a:r>
              <a:rPr lang="en-US" dirty="0" smtClean="0"/>
              <a:t> half-angle wedge at zero angle of attack as sketched in the figure. The freestream parameters are M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baseline="-25000" dirty="0">
                <a:sym typeface="Symbol"/>
              </a:rPr>
              <a:t> </a:t>
            </a:r>
            <a:r>
              <a:rPr lang="en-US" dirty="0" smtClean="0"/>
              <a:t>=2, p</a:t>
            </a:r>
            <a:r>
              <a:rPr lang="en-US" baseline="-25000" dirty="0" smtClean="0">
                <a:sym typeface="Symbol"/>
              </a:rPr>
              <a:t></a:t>
            </a:r>
            <a:r>
              <a:rPr lang="en-US" dirty="0" smtClean="0">
                <a:sym typeface="Symbol"/>
              </a:rPr>
              <a:t>=1.01·10</a:t>
            </a:r>
            <a:r>
              <a:rPr lang="en-US" baseline="30000" dirty="0" smtClean="0">
                <a:sym typeface="Symbol"/>
              </a:rPr>
              <a:t>5</a:t>
            </a:r>
            <a:r>
              <a:rPr lang="en-US" dirty="0" smtClean="0">
                <a:sym typeface="Symbol"/>
              </a:rPr>
              <a:t> N/m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and </a:t>
            </a:r>
            <a:r>
              <a:rPr lang="en-US" baseline="-25000" dirty="0" smtClean="0">
                <a:sym typeface="Symbol"/>
              </a:rPr>
              <a:t></a:t>
            </a:r>
            <a:r>
              <a:rPr lang="en-US" dirty="0">
                <a:sym typeface="Symbol"/>
              </a:rPr>
              <a:t>=</a:t>
            </a:r>
            <a:r>
              <a:rPr lang="en-US" dirty="0" smtClean="0">
                <a:sym typeface="Symbol"/>
              </a:rPr>
              <a:t>1.23 Kg/m</a:t>
            </a:r>
            <a:r>
              <a:rPr lang="en-US" baseline="30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. The pressure on the upper and lower surfaces of the wedge are constant and equal to p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=1.31·10</a:t>
            </a:r>
            <a:r>
              <a:rPr lang="en-US" baseline="30000" dirty="0" smtClean="0">
                <a:sym typeface="Symbol"/>
              </a:rPr>
              <a:t>5</a:t>
            </a:r>
            <a:r>
              <a:rPr lang="en-US" dirty="0" smtClean="0">
                <a:sym typeface="Symbol"/>
              </a:rPr>
              <a:t> Pa. The pressure on the base of the wedge is </a:t>
            </a:r>
            <a:r>
              <a:rPr lang="en-US" dirty="0"/>
              <a:t>p</a:t>
            </a:r>
            <a:r>
              <a:rPr lang="en-US" baseline="-25000" dirty="0" smtClean="0">
                <a:sym typeface="Symbol"/>
              </a:rPr>
              <a:t></a:t>
            </a:r>
            <a:r>
              <a:rPr lang="en-US" dirty="0" smtClean="0">
                <a:sym typeface="Symbol"/>
              </a:rPr>
              <a:t>. The shear stress varies over both the upper and lower surfaces as </a:t>
            </a:r>
            <a:r>
              <a:rPr lang="en-US" baseline="-25000" dirty="0" smtClean="0">
                <a:sym typeface="Symbol"/>
              </a:rPr>
              <a:t>w</a:t>
            </a:r>
            <a:r>
              <a:rPr lang="en-US" dirty="0" smtClean="0">
                <a:sym typeface="Symbol"/>
              </a:rPr>
              <a:t>=431·s</a:t>
            </a:r>
            <a:r>
              <a:rPr lang="en-US" baseline="30000" dirty="0" smtClean="0">
                <a:sym typeface="Symbol"/>
              </a:rPr>
              <a:t>-0.2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N/m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. The chord of the wedge is 2 m.</a:t>
            </a:r>
          </a:p>
          <a:p>
            <a:pPr marL="434975" indent="-342900">
              <a:buNone/>
            </a:pPr>
            <a:r>
              <a:rPr lang="en-US" dirty="0">
                <a:sym typeface="Symbol"/>
              </a:rPr>
              <a:t>	</a:t>
            </a:r>
            <a:r>
              <a:rPr lang="en-US" dirty="0" smtClean="0">
                <a:sym typeface="Symbol"/>
              </a:rPr>
              <a:t>Calculate the drag coefficient</a:t>
            </a:r>
            <a:endParaRPr lang="en-US" dirty="0"/>
          </a:p>
          <a:p>
            <a:pPr marL="434975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7" name="19 Grupo"/>
          <p:cNvGrpSpPr/>
          <p:nvPr/>
        </p:nvGrpSpPr>
        <p:grpSpPr>
          <a:xfrm>
            <a:off x="3131840" y="3429000"/>
            <a:ext cx="4320480" cy="1440160"/>
            <a:chOff x="3131840" y="3429000"/>
            <a:chExt cx="4320480" cy="1440160"/>
          </a:xfrm>
        </p:grpSpPr>
        <p:grpSp>
          <p:nvGrpSpPr>
            <p:cNvPr id="10" name="11 Grupo"/>
            <p:cNvGrpSpPr/>
            <p:nvPr/>
          </p:nvGrpSpPr>
          <p:grpSpPr>
            <a:xfrm>
              <a:off x="4572000" y="3429000"/>
              <a:ext cx="2880320" cy="1440160"/>
              <a:chOff x="1691680" y="3429000"/>
              <a:chExt cx="2880320" cy="1440160"/>
            </a:xfrm>
          </p:grpSpPr>
          <p:cxnSp>
            <p:nvCxnSpPr>
              <p:cNvPr id="8" name="7 Conector recto"/>
              <p:cNvCxnSpPr/>
              <p:nvPr/>
            </p:nvCxnSpPr>
            <p:spPr>
              <a:xfrm flipH="1">
                <a:off x="1691680" y="3429000"/>
                <a:ext cx="2880320" cy="720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8 Conector recto"/>
              <p:cNvCxnSpPr/>
              <p:nvPr/>
            </p:nvCxnSpPr>
            <p:spPr>
              <a:xfrm flipH="1" flipV="1">
                <a:off x="1691680" y="4149080"/>
                <a:ext cx="2880320" cy="720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10 Conector recto"/>
              <p:cNvCxnSpPr/>
              <p:nvPr/>
            </p:nvCxnSpPr>
            <p:spPr>
              <a:xfrm>
                <a:off x="4572000" y="3429000"/>
                <a:ext cx="0" cy="144016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13 Conector recto de flecha"/>
            <p:cNvCxnSpPr/>
            <p:nvPr/>
          </p:nvCxnSpPr>
          <p:spPr>
            <a:xfrm>
              <a:off x="3131840" y="3747120"/>
              <a:ext cx="72008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3131840" y="3899520"/>
              <a:ext cx="72008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>
              <a:off x="3131840" y="4051920"/>
              <a:ext cx="72008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>
              <a:off x="3131840" y="4204320"/>
              <a:ext cx="72008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 de flecha"/>
            <p:cNvCxnSpPr/>
            <p:nvPr/>
          </p:nvCxnSpPr>
          <p:spPr>
            <a:xfrm>
              <a:off x="3131840" y="4356720"/>
              <a:ext cx="72008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>
              <a:off x="3131840" y="4509120"/>
              <a:ext cx="72008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34975" indent="-342900">
              <a:buFont typeface="+mj-lt"/>
              <a:buAutoNum type="arabicPeriod" startAt="2"/>
            </a:pPr>
            <a:r>
              <a:rPr lang="en-US" dirty="0" smtClean="0"/>
              <a:t>In low speed and incompressible flow, we measure a NACA 4412 profile with an angle of attack of 4</a:t>
            </a:r>
            <a:r>
              <a:rPr lang="en-US" dirty="0" smtClean="0">
                <a:sym typeface="Symbol"/>
              </a:rPr>
              <a:t>, and we obtain: </a:t>
            </a:r>
            <a:r>
              <a:rPr lang="en-US" dirty="0" err="1" smtClean="0">
                <a:sym typeface="Symbol"/>
              </a:rPr>
              <a:t>c</a:t>
            </a:r>
            <a:r>
              <a:rPr lang="en-US" baseline="-25000" dirty="0" err="1" smtClean="0">
                <a:sym typeface="Symbol"/>
              </a:rPr>
              <a:t>l</a:t>
            </a:r>
            <a:r>
              <a:rPr lang="en-US" dirty="0" smtClean="0">
                <a:sym typeface="Symbol"/>
              </a:rPr>
              <a:t>=0.85 c</a:t>
            </a:r>
            <a:r>
              <a:rPr lang="en-US" baseline="-25000" dirty="0" smtClean="0">
                <a:sym typeface="Symbol"/>
              </a:rPr>
              <a:t>m c/4</a:t>
            </a:r>
            <a:r>
              <a:rPr lang="en-US" dirty="0" smtClean="0">
                <a:sym typeface="Symbol"/>
              </a:rPr>
              <a:t>=-0.09</a:t>
            </a:r>
          </a:p>
          <a:p>
            <a:pPr marL="434975" indent="-342900">
              <a:buNone/>
            </a:pPr>
            <a:r>
              <a:rPr lang="en-US" dirty="0">
                <a:sym typeface="Symbol"/>
              </a:rPr>
              <a:t>	</a:t>
            </a:r>
            <a:r>
              <a:rPr lang="en-US" dirty="0" smtClean="0">
                <a:sym typeface="Symbol"/>
              </a:rPr>
              <a:t>Calculate the location of the center of pressure.</a:t>
            </a:r>
          </a:p>
          <a:p>
            <a:pPr marL="434975" indent="-342900">
              <a:buNone/>
            </a:pPr>
            <a:endParaRPr lang="en-US" dirty="0">
              <a:sym typeface="Symbol"/>
            </a:endParaRPr>
          </a:p>
          <a:p>
            <a:pPr marL="434975" indent="-342900">
              <a:buNone/>
            </a:pPr>
            <a:r>
              <a:rPr lang="en-US" dirty="0" smtClean="0">
                <a:sym typeface="Symbol"/>
              </a:rPr>
              <a:t>3    Consider the DC3, Just outboard of the engine nacelle, the airfoil chord length is 4.6m. At cruising velocity 300km/h at sea level, the moment per unit span at this airfoil location is M´</a:t>
            </a:r>
            <a:r>
              <a:rPr lang="en-US" sz="1100" dirty="0" smtClean="0">
                <a:sym typeface="Symbol"/>
              </a:rPr>
              <a:t>(c/4) </a:t>
            </a:r>
            <a:r>
              <a:rPr lang="en-US" dirty="0" smtClean="0">
                <a:sym typeface="Symbol"/>
              </a:rPr>
              <a:t>= -4850N.m/m and M´</a:t>
            </a:r>
            <a:r>
              <a:rPr lang="en-US" sz="1100" dirty="0" smtClean="0">
                <a:sym typeface="Symbol"/>
              </a:rPr>
              <a:t>LE</a:t>
            </a:r>
            <a:r>
              <a:rPr lang="en-US" dirty="0" smtClean="0">
                <a:sym typeface="Symbol"/>
              </a:rPr>
              <a:t> =-14550N.m/m . Calculate the lift per unit span and the location of the center of pressure. </a:t>
            </a:r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Flow similarity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Flow similarity </a:t>
            </a:r>
            <a:r>
              <a:rPr lang="en-US" dirty="0" smtClean="0"/>
              <a:t>between two flow fields</a:t>
            </a:r>
          </a:p>
          <a:p>
            <a:pPr lvl="1"/>
            <a:r>
              <a:rPr lang="en-US" dirty="0" smtClean="0"/>
              <a:t>The streamline patterns are geometrically similar</a:t>
            </a:r>
          </a:p>
          <a:p>
            <a:pPr lvl="1"/>
            <a:r>
              <a:rPr lang="en-US" dirty="0" smtClean="0"/>
              <a:t>The force coefficients are the same as a result of having the same distribution of p/p</a:t>
            </a:r>
            <a:r>
              <a:rPr lang="en-US" baseline="-25000" dirty="0" smtClean="0">
                <a:sym typeface="Symbol"/>
              </a:rPr>
              <a:t></a:t>
            </a:r>
            <a:r>
              <a:rPr lang="en-US" dirty="0" smtClean="0">
                <a:sym typeface="Symbol"/>
              </a:rPr>
              <a:t>, V/V</a:t>
            </a:r>
            <a:r>
              <a:rPr lang="en-US" baseline="-25000" dirty="0">
                <a:sym typeface="Symbol"/>
              </a:rPr>
              <a:t> </a:t>
            </a:r>
            <a:r>
              <a:rPr lang="en-US" dirty="0" smtClean="0">
                <a:sym typeface="Symbol"/>
              </a:rPr>
              <a:t>, T/T</a:t>
            </a:r>
            <a:r>
              <a:rPr lang="en-US" baseline="-25000" dirty="0">
                <a:sym typeface="Symbol"/>
              </a:rPr>
              <a:t> </a:t>
            </a:r>
            <a:r>
              <a:rPr lang="en-US" dirty="0" smtClean="0">
                <a:sym typeface="Symbol"/>
              </a:rPr>
              <a:t>, when plotted against nondimensional coordinates.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When do we have flow similarity?</a:t>
            </a:r>
          </a:p>
          <a:p>
            <a:pPr lvl="1"/>
            <a:r>
              <a:rPr lang="en-US" dirty="0" smtClean="0"/>
              <a:t>The bodies and boundaries are geometrically similar</a:t>
            </a:r>
          </a:p>
          <a:p>
            <a:pPr lvl="1"/>
            <a:r>
              <a:rPr lang="en-US" dirty="0" smtClean="0"/>
              <a:t>Both flows have the same similarity parameters</a:t>
            </a:r>
          </a:p>
          <a:p>
            <a:pPr lvl="2">
              <a:buNone/>
            </a:pPr>
            <a:r>
              <a:rPr lang="en-US" dirty="0" smtClean="0"/>
              <a:t>In general, we can consider </a:t>
            </a:r>
            <a:r>
              <a:rPr lang="en-US" b="1" dirty="0" smtClean="0"/>
              <a:t>Re</a:t>
            </a:r>
            <a:r>
              <a:rPr lang="en-US" dirty="0" smtClean="0"/>
              <a:t> and </a:t>
            </a:r>
            <a:r>
              <a:rPr lang="en-US" b="1" dirty="0" smtClean="0"/>
              <a:t>M</a:t>
            </a:r>
            <a:r>
              <a:rPr lang="en-US" b="1" baseline="-25000" dirty="0">
                <a:sym typeface="Symbol"/>
              </a:rPr>
              <a:t> </a:t>
            </a:r>
            <a:r>
              <a:rPr lang="en-US" b="1" baseline="-25000" dirty="0" smtClean="0">
                <a:sym typeface="Symbol"/>
              </a:rPr>
              <a:t>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the only relevant similarity parameters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34975" indent="-342900">
              <a:buFont typeface="+mj-lt"/>
              <a:buAutoNum type="arabicPeriod" startAt="3"/>
            </a:pPr>
            <a:r>
              <a:rPr lang="en-US" dirty="0" smtClean="0"/>
              <a:t>Consider the flow over two circular cylinders, one having four times the diameter of the other. The flow over the smaller cylinder has a freestream density, velocity and temperature given by </a:t>
            </a:r>
            <a:r>
              <a:rPr lang="en-US" i="1" dirty="0" smtClean="0">
                <a:sym typeface="Symbol"/>
              </a:rPr>
              <a:t></a:t>
            </a:r>
            <a:r>
              <a:rPr lang="en-US" i="1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V</a:t>
            </a:r>
            <a:r>
              <a:rPr lang="en-US" i="1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, and </a:t>
            </a:r>
            <a:r>
              <a:rPr lang="en-US" i="1" dirty="0" smtClean="0">
                <a:sym typeface="Symbol"/>
              </a:rPr>
              <a:t>T</a:t>
            </a:r>
            <a:r>
              <a:rPr lang="en-US" i="1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respectively, and over the larger cylinder </a:t>
            </a:r>
            <a:r>
              <a:rPr lang="en-US" i="1" dirty="0" smtClean="0">
                <a:sym typeface="Symbol"/>
              </a:rPr>
              <a:t></a:t>
            </a:r>
            <a:r>
              <a:rPr lang="en-US" i="1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V</a:t>
            </a:r>
            <a:r>
              <a:rPr lang="en-US" i="1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, </a:t>
            </a:r>
            <a:r>
              <a:rPr lang="en-US" dirty="0">
                <a:sym typeface="Symbol"/>
              </a:rPr>
              <a:t>and </a:t>
            </a:r>
            <a:r>
              <a:rPr lang="en-US" i="1" dirty="0" smtClean="0">
                <a:sym typeface="Symbol"/>
              </a:rPr>
              <a:t>T</a:t>
            </a:r>
            <a:r>
              <a:rPr lang="en-US" i="1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, where </a:t>
            </a:r>
            <a:r>
              <a:rPr lang="en-US" i="1" dirty="0">
                <a:sym typeface="Symbol"/>
              </a:rPr>
              <a:t></a:t>
            </a:r>
            <a:r>
              <a:rPr lang="en-US" i="1" baseline="-25000" dirty="0" smtClean="0">
                <a:sym typeface="Symbol"/>
              </a:rPr>
              <a:t>2</a:t>
            </a:r>
            <a:r>
              <a:rPr lang="en-US" i="1" dirty="0" smtClean="0">
                <a:sym typeface="Symbol"/>
              </a:rPr>
              <a:t>=</a:t>
            </a:r>
            <a:r>
              <a:rPr lang="en-US" i="1" dirty="0">
                <a:sym typeface="Symbol"/>
              </a:rPr>
              <a:t> </a:t>
            </a:r>
            <a:r>
              <a:rPr lang="en-US" i="1" dirty="0" smtClean="0">
                <a:sym typeface="Symbol"/>
              </a:rPr>
              <a:t></a:t>
            </a:r>
            <a:r>
              <a:rPr lang="en-US" i="1" baseline="-25000" dirty="0" smtClean="0">
                <a:sym typeface="Symbol"/>
              </a:rPr>
              <a:t>1</a:t>
            </a:r>
            <a:r>
              <a:rPr lang="en-US" i="1" dirty="0" smtClean="0">
                <a:sym typeface="Symbol"/>
              </a:rPr>
              <a:t>/4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V</a:t>
            </a:r>
            <a:r>
              <a:rPr lang="en-US" i="1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=2</a:t>
            </a:r>
            <a:r>
              <a:rPr lang="en-US" i="1" dirty="0" smtClean="0">
                <a:sym typeface="Symbol"/>
              </a:rPr>
              <a:t>V</a:t>
            </a:r>
            <a:r>
              <a:rPr lang="en-US" i="1" baseline="-25000" dirty="0" smtClean="0">
                <a:sym typeface="Symbol"/>
              </a:rPr>
              <a:t>1 </a:t>
            </a:r>
            <a:r>
              <a:rPr lang="en-US" dirty="0" smtClean="0">
                <a:sym typeface="Symbol"/>
              </a:rPr>
              <a:t>and </a:t>
            </a:r>
            <a:r>
              <a:rPr lang="en-US" i="1" dirty="0" smtClean="0">
                <a:sym typeface="Symbol"/>
              </a:rPr>
              <a:t>T</a:t>
            </a:r>
            <a:r>
              <a:rPr lang="en-US" i="1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=4</a:t>
            </a:r>
            <a:r>
              <a:rPr lang="en-US" i="1" dirty="0" smtClean="0">
                <a:sym typeface="Symbol"/>
              </a:rPr>
              <a:t>T</a:t>
            </a:r>
            <a:r>
              <a:rPr lang="en-US" i="1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.</a:t>
            </a:r>
          </a:p>
          <a:p>
            <a:pPr marL="434975" indent="-342900">
              <a:buNone/>
            </a:pPr>
            <a:r>
              <a:rPr lang="en-US" dirty="0">
                <a:sym typeface="Symbol"/>
              </a:rPr>
              <a:t>	</a:t>
            </a:r>
            <a:r>
              <a:rPr lang="en-US" dirty="0" smtClean="0">
                <a:sym typeface="Symbol"/>
              </a:rPr>
              <a:t>Note: </a:t>
            </a:r>
            <a:r>
              <a:rPr lang="en-US" i="1" dirty="0" smtClean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 and </a:t>
            </a: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 are proportional to </a:t>
            </a:r>
            <a:r>
              <a:rPr lang="en-US" i="1" dirty="0" smtClean="0">
                <a:sym typeface="Symbol"/>
              </a:rPr>
              <a:t>T</a:t>
            </a:r>
            <a:r>
              <a:rPr lang="en-US" baseline="30000" dirty="0" smtClean="0">
                <a:sym typeface="Symbol"/>
              </a:rPr>
              <a:t>1/2</a:t>
            </a:r>
          </a:p>
          <a:p>
            <a:pPr marL="434975" indent="-342900">
              <a:buNone/>
            </a:pPr>
            <a:r>
              <a:rPr lang="en-US" dirty="0">
                <a:sym typeface="Symbol"/>
              </a:rPr>
              <a:t>	</a:t>
            </a:r>
            <a:r>
              <a:rPr lang="en-US" dirty="0" smtClean="0">
                <a:sym typeface="Symbol"/>
              </a:rPr>
              <a:t>Demonstrate that the two flows are dynamically similar.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Aerodynamics and aeroelasticity – Daniel Redondo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34975" indent="-342900">
              <a:buFont typeface="+mj-lt"/>
              <a:buAutoNum type="arabicPeriod" startAt="4"/>
            </a:pPr>
            <a:r>
              <a:rPr lang="en-US" dirty="0" smtClean="0"/>
              <a:t>Consider an aircraft </a:t>
            </a:r>
            <a:r>
              <a:rPr lang="en-US" dirty="0"/>
              <a:t>flying </a:t>
            </a:r>
            <a:r>
              <a:rPr lang="en-US" dirty="0" smtClean="0"/>
              <a:t>at 880km/h,  FL380 in an environment at </a:t>
            </a:r>
            <a:r>
              <a:rPr lang="en-US" i="1" dirty="0" smtClean="0"/>
              <a:t>p</a:t>
            </a:r>
            <a:r>
              <a:rPr lang="en-US" i="1" baseline="-25000" dirty="0">
                <a:sym typeface="Symbol"/>
              </a:rPr>
              <a:t> </a:t>
            </a:r>
            <a:r>
              <a:rPr lang="en-US" baseline="-25000" dirty="0">
                <a:sym typeface="Symbol"/>
              </a:rPr>
              <a:t> </a:t>
            </a:r>
            <a:r>
              <a:rPr lang="en-US" dirty="0" smtClean="0"/>
              <a:t>=20700 Pa and </a:t>
            </a:r>
            <a:r>
              <a:rPr lang="en-US" i="1" dirty="0" smtClean="0"/>
              <a:t>T</a:t>
            </a:r>
            <a:r>
              <a:rPr lang="en-US" i="1" baseline="-25000" dirty="0">
                <a:sym typeface="Symbol"/>
              </a:rPr>
              <a:t> </a:t>
            </a:r>
            <a:r>
              <a:rPr lang="en-US" baseline="-25000" dirty="0">
                <a:sym typeface="Symbol"/>
              </a:rPr>
              <a:t> </a:t>
            </a:r>
            <a:r>
              <a:rPr lang="en-US" dirty="0" smtClean="0"/>
              <a:t>=-56</a:t>
            </a:r>
            <a:r>
              <a:rPr lang="en-US" dirty="0" smtClean="0">
                <a:sym typeface="Symbol"/>
              </a:rPr>
              <a:t> C</a:t>
            </a:r>
            <a:endParaRPr lang="en-US" dirty="0">
              <a:sym typeface="Symbol"/>
            </a:endParaRPr>
          </a:p>
          <a:p>
            <a:pPr marL="434975" indent="-342900">
              <a:buNone/>
            </a:pPr>
            <a:r>
              <a:rPr lang="en-US" dirty="0" smtClean="0">
                <a:sym typeface="Symbol"/>
              </a:rPr>
              <a:t>	We have a 1:50 scale model to be tested in a wind tunnel facility where the temperature is -34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 C.</a:t>
            </a:r>
            <a:r>
              <a:rPr lang="en-US" baseline="-25000" dirty="0" smtClean="0">
                <a:sym typeface="Symbol"/>
              </a:rPr>
              <a:t> </a:t>
            </a:r>
            <a:endParaRPr lang="en-US" dirty="0" smtClean="0"/>
          </a:p>
          <a:p>
            <a:pPr marL="434975" indent="-342900">
              <a:buNone/>
            </a:pPr>
            <a:r>
              <a:rPr lang="en-US" dirty="0" smtClean="0">
                <a:sym typeface="Symbol"/>
              </a:rPr>
              <a:t>	Note</a:t>
            </a:r>
            <a:r>
              <a:rPr lang="en-US" dirty="0">
                <a:sym typeface="Symbol"/>
              </a:rPr>
              <a:t>: </a:t>
            </a:r>
            <a:r>
              <a:rPr lang="en-US" i="1" dirty="0">
                <a:sym typeface="Symbol"/>
              </a:rPr>
              <a:t></a:t>
            </a:r>
            <a:r>
              <a:rPr lang="en-US" dirty="0">
                <a:sym typeface="Symbol"/>
              </a:rPr>
              <a:t> and 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 are proportional to </a:t>
            </a:r>
            <a:r>
              <a:rPr lang="en-US" i="1" dirty="0" smtClean="0">
                <a:sym typeface="Symbol"/>
              </a:rPr>
              <a:t>T</a:t>
            </a:r>
            <a:r>
              <a:rPr lang="en-US" baseline="30000" dirty="0" smtClean="0">
                <a:sym typeface="Symbol"/>
              </a:rPr>
              <a:t>1/2</a:t>
            </a:r>
          </a:p>
          <a:p>
            <a:pPr marL="434975" indent="-342900">
              <a:buNone/>
            </a:pPr>
            <a:r>
              <a:rPr lang="en-US" dirty="0">
                <a:sym typeface="Symbol"/>
              </a:rPr>
              <a:t>	</a:t>
            </a:r>
            <a:r>
              <a:rPr lang="en-US" dirty="0" smtClean="0">
                <a:sym typeface="Symbol"/>
              </a:rPr>
              <a:t>Calculate the required wind tunnel flow speed and pressure such that lift and drag coefficients in the WTT match the values for free flight.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Aerodynamics and aeroelasticity – Daniel Redondo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Typical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baseline="-25000" dirty="0" smtClean="0"/>
              <a:t> </a:t>
            </a:r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pic>
        <p:nvPicPr>
          <p:cNvPr id="7" name="6 Marcador de contenido" descr="Typical_Cd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468702" y="1125538"/>
            <a:ext cx="4279620" cy="5183187"/>
          </a:xfr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" dirty="0" err="1" smtClean="0"/>
              <a:t>Aerodynamic</a:t>
            </a:r>
            <a:r>
              <a:rPr lang="es-ES" dirty="0" smtClean="0"/>
              <a:t> </a:t>
            </a:r>
            <a:r>
              <a:rPr lang="es-ES" dirty="0" err="1" smtClean="0"/>
              <a:t>equations</a:t>
            </a:r>
            <a:r>
              <a:rPr lang="es-ES" dirty="0" smtClean="0"/>
              <a:t> </a:t>
            </a:r>
            <a:r>
              <a:rPr lang="es-ES" dirty="0" err="1" smtClean="0"/>
              <a:t>simplifications</a:t>
            </a:r>
            <a:r>
              <a:rPr lang="es-ES" dirty="0" smtClean="0"/>
              <a:t> (I)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momentum</a:t>
            </a:r>
            <a:r>
              <a:rPr lang="es-ES" dirty="0" smtClean="0"/>
              <a:t> </a:t>
            </a:r>
            <a:r>
              <a:rPr lang="es-ES" dirty="0" err="1" smtClean="0"/>
              <a:t>Navier</a:t>
            </a:r>
            <a:r>
              <a:rPr lang="es-ES" dirty="0" smtClean="0"/>
              <a:t>-Stokes </a:t>
            </a:r>
            <a:r>
              <a:rPr lang="es-ES" dirty="0" err="1" smtClean="0"/>
              <a:t>equation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>
              <a:buNone/>
            </a:pPr>
            <a:r>
              <a:rPr lang="es-ES" dirty="0" smtClean="0"/>
              <a:t>	</a:t>
            </a:r>
            <a:r>
              <a:rPr lang="es-ES" dirty="0" err="1" smtClean="0"/>
              <a:t>Analyzing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order</a:t>
            </a:r>
            <a:r>
              <a:rPr lang="es-ES" dirty="0" smtClean="0"/>
              <a:t> of </a:t>
            </a:r>
            <a:r>
              <a:rPr lang="es-ES" dirty="0" err="1" smtClean="0"/>
              <a:t>magnitude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terms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can </a:t>
            </a:r>
            <a:r>
              <a:rPr lang="es-ES" dirty="0" err="1" smtClean="0"/>
              <a:t>find</a:t>
            </a:r>
            <a:r>
              <a:rPr lang="es-ES" dirty="0" smtClean="0"/>
              <a:t>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simplifications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Viscosity</a:t>
            </a:r>
            <a:r>
              <a:rPr lang="es-ES" dirty="0" smtClean="0"/>
              <a:t> can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neglected</a:t>
            </a:r>
            <a:r>
              <a:rPr lang="es-ES" dirty="0" smtClean="0"/>
              <a:t> in general, </a:t>
            </a:r>
            <a:r>
              <a:rPr lang="es-ES" dirty="0" err="1" smtClean="0"/>
              <a:t>except</a:t>
            </a:r>
            <a:r>
              <a:rPr lang="es-ES" dirty="0" smtClean="0"/>
              <a:t> in </a:t>
            </a:r>
            <a:r>
              <a:rPr lang="es-ES" dirty="0" err="1" smtClean="0"/>
              <a:t>certain</a:t>
            </a:r>
            <a:r>
              <a:rPr lang="es-ES" dirty="0" smtClean="0"/>
              <a:t>  </a:t>
            </a:r>
            <a:r>
              <a:rPr lang="es-ES" dirty="0" err="1" smtClean="0"/>
              <a:t>areas</a:t>
            </a:r>
            <a:r>
              <a:rPr lang="es-ES" dirty="0" smtClean="0"/>
              <a:t> (</a:t>
            </a:r>
            <a:r>
              <a:rPr lang="es-ES" dirty="0" err="1" smtClean="0"/>
              <a:t>boundary</a:t>
            </a:r>
            <a:r>
              <a:rPr lang="es-ES" dirty="0" smtClean="0"/>
              <a:t> </a:t>
            </a:r>
            <a:r>
              <a:rPr lang="es-ES" dirty="0" err="1" smtClean="0"/>
              <a:t>layer</a:t>
            </a:r>
            <a:r>
              <a:rPr lang="es-ES" dirty="0" smtClean="0"/>
              <a:t>, </a:t>
            </a:r>
            <a:r>
              <a:rPr lang="es-ES" dirty="0" err="1" smtClean="0"/>
              <a:t>downwash</a:t>
            </a:r>
            <a:r>
              <a:rPr lang="es-ES" dirty="0" smtClean="0"/>
              <a:t>, </a:t>
            </a:r>
            <a:r>
              <a:rPr lang="es-ES" dirty="0" err="1" smtClean="0"/>
              <a:t>etc</a:t>
            </a:r>
            <a:r>
              <a:rPr lang="es-ES" dirty="0" smtClean="0"/>
              <a:t>…)</a:t>
            </a:r>
          </a:p>
          <a:p>
            <a:endParaRPr lang="es-ES" dirty="0"/>
          </a:p>
          <a:p>
            <a:pPr>
              <a:buNone/>
            </a:pPr>
            <a:endParaRPr lang="es-ES" dirty="0"/>
          </a:p>
          <a:p>
            <a:pPr lvl="1"/>
            <a:r>
              <a:rPr lang="es-ES" dirty="0" err="1" smtClean="0"/>
              <a:t>Example</a:t>
            </a:r>
            <a:r>
              <a:rPr lang="es-ES" dirty="0" smtClean="0"/>
              <a:t> </a:t>
            </a:r>
            <a:r>
              <a:rPr lang="es-ES" dirty="0" err="1" smtClean="0"/>
              <a:t>analysis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a  light </a:t>
            </a:r>
            <a:r>
              <a:rPr lang="es-ES" dirty="0" err="1" smtClean="0"/>
              <a:t>aircraft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err="1" smtClean="0"/>
              <a:t>Mass</a:t>
            </a:r>
            <a:r>
              <a:rPr lang="es-ES" dirty="0" smtClean="0"/>
              <a:t> </a:t>
            </a:r>
            <a:r>
              <a:rPr lang="es-ES" dirty="0" err="1" smtClean="0"/>
              <a:t>forces</a:t>
            </a:r>
            <a:r>
              <a:rPr lang="es-ES" dirty="0" smtClean="0"/>
              <a:t> </a:t>
            </a:r>
            <a:r>
              <a:rPr lang="es-ES" dirty="0" err="1" smtClean="0"/>
              <a:t>effects</a:t>
            </a:r>
            <a:r>
              <a:rPr lang="es-ES" dirty="0" smtClean="0"/>
              <a:t> are </a:t>
            </a:r>
            <a:r>
              <a:rPr lang="es-ES" dirty="0" err="1" smtClean="0"/>
              <a:t>much</a:t>
            </a:r>
            <a:r>
              <a:rPr lang="es-ES" dirty="0" smtClean="0"/>
              <a:t> </a:t>
            </a:r>
            <a:r>
              <a:rPr lang="es-ES" dirty="0" err="1" smtClean="0"/>
              <a:t>smaller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</a:t>
            </a:r>
            <a:r>
              <a:rPr lang="es-ES" dirty="0" err="1" smtClean="0"/>
              <a:t>dinamic</a:t>
            </a:r>
            <a:r>
              <a:rPr lang="es-ES" dirty="0" smtClean="0"/>
              <a:t> </a:t>
            </a:r>
            <a:r>
              <a:rPr lang="es-ES" dirty="0" err="1" smtClean="0"/>
              <a:t>pressure</a:t>
            </a:r>
            <a:r>
              <a:rPr lang="es-ES" dirty="0" smtClean="0"/>
              <a:t> </a:t>
            </a:r>
            <a:r>
              <a:rPr lang="es-ES" dirty="0" err="1" smtClean="0"/>
              <a:t>effect</a:t>
            </a:r>
            <a:r>
              <a:rPr lang="es-ES" dirty="0" smtClean="0"/>
              <a:t>, </a:t>
            </a:r>
            <a:r>
              <a:rPr lang="es-ES" dirty="0" err="1" smtClean="0"/>
              <a:t>except</a:t>
            </a:r>
            <a:r>
              <a:rPr lang="es-ES" dirty="0" smtClean="0"/>
              <a:t> in </a:t>
            </a:r>
            <a:r>
              <a:rPr lang="es-ES" dirty="0" err="1" smtClean="0"/>
              <a:t>aerostatic</a:t>
            </a:r>
            <a:r>
              <a:rPr lang="es-ES" dirty="0" smtClean="0"/>
              <a:t> </a:t>
            </a:r>
            <a:r>
              <a:rPr lang="es-ES" dirty="0" err="1" smtClean="0"/>
              <a:t>ballons</a:t>
            </a:r>
            <a:r>
              <a:rPr lang="es-ES" dirty="0"/>
              <a:t>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Aerodynamics and aeroelasticity – Daniel Redondo</a:t>
            </a:r>
            <a:endParaRPr lang="es-ES" dirty="0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806450" y="1463675"/>
          <a:ext cx="49784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1" name="Equation" r:id="rId4" imgW="3682800" imgH="799920" progId="Equation.3">
                  <p:embed/>
                </p:oleObj>
              </mc:Choice>
              <mc:Fallback>
                <p:oleObj name="Equation" r:id="rId4" imgW="3682800" imgH="7999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1463675"/>
                        <a:ext cx="4978400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755576" y="3694608"/>
          <a:ext cx="290036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2" name="Equation" r:id="rId6" imgW="2145960" imgH="444240" progId="Equation.3">
                  <p:embed/>
                </p:oleObj>
              </mc:Choice>
              <mc:Fallback>
                <p:oleObj name="Equation" r:id="rId6" imgW="214596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694608"/>
                        <a:ext cx="2900363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4211960" y="4293096"/>
          <a:ext cx="360362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name="Equation" r:id="rId8" imgW="2666880" imgH="736560" progId="Equation.3">
                  <p:embed/>
                </p:oleObj>
              </mc:Choice>
              <mc:Fallback>
                <p:oleObj name="Equation" r:id="rId8" imgW="2666880" imgH="7365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293096"/>
                        <a:ext cx="3603625" cy="9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869355" y="5949280"/>
          <a:ext cx="8223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name="Equation" r:id="rId10" imgW="609480" imgH="228600" progId="Equation.3">
                  <p:embed/>
                </p:oleObj>
              </mc:Choice>
              <mc:Fallback>
                <p:oleObj name="Equation" r:id="rId10" imgW="60948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355" y="5949280"/>
                        <a:ext cx="822325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design of vehicles such as airplanes has advanced to the level where </a:t>
            </a:r>
            <a:r>
              <a:rPr lang="en-US" dirty="0" smtClean="0"/>
              <a:t>we require </a:t>
            </a:r>
            <a:r>
              <a:rPr lang="en-US" dirty="0"/>
              <a:t>the wealth </a:t>
            </a:r>
            <a:r>
              <a:rPr lang="en-US" dirty="0" smtClean="0"/>
              <a:t>of </a:t>
            </a:r>
            <a:r>
              <a:rPr lang="en-US" dirty="0"/>
              <a:t>experience gained in the investigation of flight over the </a:t>
            </a:r>
            <a:r>
              <a:rPr lang="en-US" dirty="0" smtClean="0"/>
              <a:t>past 100 </a:t>
            </a:r>
            <a:r>
              <a:rPr lang="en-US" dirty="0"/>
              <a:t>years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fluid of primary interest is air, which is a gas at standard atmospheric </a:t>
            </a:r>
            <a:r>
              <a:rPr lang="en-US" dirty="0" smtClean="0"/>
              <a:t>conditions. We </a:t>
            </a:r>
            <a:r>
              <a:rPr lang="en-US" dirty="0"/>
              <a:t>assume that air’s dynamics can be effectively modeled in terms of </a:t>
            </a:r>
            <a:r>
              <a:rPr lang="en-US" dirty="0" smtClean="0"/>
              <a:t>the continuum </a:t>
            </a:r>
            <a:r>
              <a:rPr lang="en-US" dirty="0"/>
              <a:t>fluid dynamics of an incompressible or simple-compressible fluid. Air </a:t>
            </a:r>
            <a:r>
              <a:rPr lang="en-US" dirty="0" smtClean="0"/>
              <a:t>is a </a:t>
            </a:r>
            <a:r>
              <a:rPr lang="en-US" dirty="0"/>
              <a:t>fluid whose local thermodynamic state we assume is described either by its </a:t>
            </a:r>
            <a:r>
              <a:rPr lang="en-US" dirty="0" smtClean="0"/>
              <a:t>mass density  constant</a:t>
            </a:r>
            <a:r>
              <a:rPr lang="en-US" dirty="0"/>
              <a:t>, or by the ideal gas law. In other words, we assume air </a:t>
            </a:r>
            <a:r>
              <a:rPr lang="en-US" dirty="0" smtClean="0"/>
              <a:t>behaves as </a:t>
            </a:r>
            <a:r>
              <a:rPr lang="en-US" dirty="0"/>
              <a:t>either an incompressible or a </a:t>
            </a:r>
            <a:r>
              <a:rPr lang="en-US" dirty="0" smtClean="0"/>
              <a:t>simple-compressible </a:t>
            </a:r>
            <a:r>
              <a:rPr lang="en-US" dirty="0"/>
              <a:t>medium, respectively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i="1" dirty="0"/>
              <a:t>equation of state, </a:t>
            </a:r>
            <a:r>
              <a:rPr lang="en-US" dirty="0"/>
              <a:t>known as the ideal gas law, relates two </a:t>
            </a:r>
            <a:r>
              <a:rPr lang="en-US" dirty="0" smtClean="0"/>
              <a:t>thermodynamic properties </a:t>
            </a:r>
            <a:r>
              <a:rPr lang="en-US" dirty="0"/>
              <a:t>to other properties and, in particular, the pressure. It </a:t>
            </a:r>
            <a:r>
              <a:rPr lang="en-US" dirty="0" smtClean="0"/>
              <a:t>is</a:t>
            </a:r>
          </a:p>
          <a:p>
            <a:endParaRPr lang="en-US" dirty="0"/>
          </a:p>
          <a:p>
            <a:pPr lvl="4"/>
            <a:endParaRPr lang="en-US" dirty="0" smtClean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9120"/>
            <a:ext cx="13144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4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" dirty="0" err="1" smtClean="0"/>
              <a:t>Aerodynamic</a:t>
            </a:r>
            <a:r>
              <a:rPr lang="es-ES" dirty="0" smtClean="0"/>
              <a:t> </a:t>
            </a:r>
            <a:r>
              <a:rPr lang="es-ES" dirty="0" err="1" smtClean="0"/>
              <a:t>equations</a:t>
            </a:r>
            <a:r>
              <a:rPr lang="es-ES" dirty="0" smtClean="0"/>
              <a:t> </a:t>
            </a:r>
            <a:r>
              <a:rPr lang="es-ES" dirty="0" err="1" smtClean="0"/>
              <a:t>simplifications</a:t>
            </a:r>
            <a:r>
              <a:rPr lang="es-ES" dirty="0" smtClean="0"/>
              <a:t> (II)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Navier</a:t>
            </a:r>
            <a:r>
              <a:rPr lang="es-ES" dirty="0" smtClean="0"/>
              <a:t>-Stokes </a:t>
            </a:r>
            <a:r>
              <a:rPr lang="es-ES" dirty="0" err="1" smtClean="0"/>
              <a:t>equation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endParaRPr lang="es-ES" dirty="0" smtClean="0"/>
          </a:p>
          <a:p>
            <a:pPr lvl="1">
              <a:buNone/>
            </a:pPr>
            <a:r>
              <a:rPr lang="es-ES" dirty="0" err="1" smtClean="0"/>
              <a:t>Analyzing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order</a:t>
            </a:r>
            <a:r>
              <a:rPr lang="es-ES" dirty="0" smtClean="0"/>
              <a:t> of </a:t>
            </a:r>
            <a:r>
              <a:rPr lang="es-ES" dirty="0" err="1" smtClean="0"/>
              <a:t>magnitude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terms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can </a:t>
            </a:r>
            <a:r>
              <a:rPr lang="es-ES" dirty="0" err="1" smtClean="0"/>
              <a:t>find</a:t>
            </a:r>
            <a:r>
              <a:rPr lang="es-ES" dirty="0" smtClean="0"/>
              <a:t>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simplifications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err="1" smtClean="0"/>
              <a:t>Adiabatic</a:t>
            </a:r>
            <a:r>
              <a:rPr lang="es-ES" dirty="0" smtClean="0"/>
              <a:t> </a:t>
            </a:r>
            <a:r>
              <a:rPr lang="es-ES" dirty="0" err="1" smtClean="0"/>
              <a:t>hypotheis</a:t>
            </a:r>
            <a:r>
              <a:rPr lang="es-ES" dirty="0" smtClean="0"/>
              <a:t> </a:t>
            </a:r>
            <a:r>
              <a:rPr lang="es-ES" dirty="0" err="1" smtClean="0"/>
              <a:t>because</a:t>
            </a:r>
            <a:r>
              <a:rPr lang="es-ES" dirty="0" smtClean="0"/>
              <a:t> </a:t>
            </a:r>
            <a:r>
              <a:rPr lang="es-ES" dirty="0" err="1" smtClean="0"/>
              <a:t>heat</a:t>
            </a:r>
            <a:r>
              <a:rPr lang="es-ES" dirty="0" smtClean="0"/>
              <a:t> transfer 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neglectable</a:t>
            </a:r>
            <a:r>
              <a:rPr lang="es-ES" dirty="0" smtClean="0"/>
              <a:t>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compared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transport</a:t>
            </a:r>
            <a:r>
              <a:rPr lang="es-ES" dirty="0" smtClean="0"/>
              <a:t> </a:t>
            </a:r>
            <a:r>
              <a:rPr lang="es-ES" dirty="0" err="1" smtClean="0"/>
              <a:t>terms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err="1" smtClean="0"/>
              <a:t>Barotropic</a:t>
            </a:r>
            <a:r>
              <a:rPr lang="es-ES" dirty="0" smtClean="0"/>
              <a:t> </a:t>
            </a:r>
            <a:r>
              <a:rPr lang="es-ES" dirty="0" err="1" smtClean="0"/>
              <a:t>hypothesis</a:t>
            </a:r>
            <a:r>
              <a:rPr lang="es-ES" dirty="0" smtClean="0"/>
              <a:t>: </a:t>
            </a:r>
            <a:r>
              <a:rPr lang="es-ES" dirty="0" err="1" smtClean="0"/>
              <a:t>we</a:t>
            </a:r>
            <a:r>
              <a:rPr lang="es-ES" dirty="0" smtClean="0"/>
              <a:t> can define a </a:t>
            </a:r>
            <a:r>
              <a:rPr lang="es-ES" dirty="0" err="1" smtClean="0"/>
              <a:t>unique</a:t>
            </a:r>
            <a:r>
              <a:rPr lang="es-ES" dirty="0" smtClean="0"/>
              <a:t> </a:t>
            </a:r>
            <a:r>
              <a:rPr lang="es-ES" dirty="0" err="1" smtClean="0"/>
              <a:t>relation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density</a:t>
            </a:r>
            <a:r>
              <a:rPr lang="es-ES" dirty="0" smtClean="0"/>
              <a:t> and </a:t>
            </a:r>
            <a:r>
              <a:rPr lang="es-ES" dirty="0" err="1" smtClean="0"/>
              <a:t>pressure</a:t>
            </a:r>
            <a:r>
              <a:rPr lang="es-ES" dirty="0" smtClean="0"/>
              <a:t> </a:t>
            </a:r>
            <a:r>
              <a:rPr lang="es-ES" dirty="0" err="1" smtClean="0"/>
              <a:t>across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fluid </a:t>
            </a:r>
            <a:r>
              <a:rPr lang="es-ES" dirty="0" err="1" smtClean="0"/>
              <a:t>field</a:t>
            </a:r>
            <a:r>
              <a:rPr lang="es-ES" dirty="0" smtClean="0"/>
              <a:t>. </a:t>
            </a:r>
          </a:p>
          <a:p>
            <a:pPr lvl="1"/>
            <a:r>
              <a:rPr lang="es-ES" dirty="0" err="1" smtClean="0"/>
              <a:t>Liquids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Isentropic</a:t>
            </a:r>
            <a:r>
              <a:rPr lang="es-ES" dirty="0" smtClean="0"/>
              <a:t> </a:t>
            </a:r>
            <a:r>
              <a:rPr lang="es-ES" dirty="0" err="1" smtClean="0"/>
              <a:t>movement</a:t>
            </a:r>
            <a:r>
              <a:rPr lang="es-ES" dirty="0" smtClean="0"/>
              <a:t>: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Aerodynamics</a:t>
            </a:r>
            <a:r>
              <a:rPr lang="es-ES" dirty="0" smtClean="0"/>
              <a:t> and </a:t>
            </a:r>
            <a:r>
              <a:rPr lang="es-ES" dirty="0" err="1" smtClean="0"/>
              <a:t>aeroelasticity</a:t>
            </a:r>
            <a:r>
              <a:rPr lang="es-ES" dirty="0" smtClean="0"/>
              <a:t> – Daniel Redondo</a:t>
            </a:r>
            <a:endParaRPr lang="es-ES" dirty="0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819150" y="1557338"/>
          <a:ext cx="33988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" name="Equation" r:id="rId4" imgW="2514600" imgH="393480" progId="Equation.3">
                  <p:embed/>
                </p:oleObj>
              </mc:Choice>
              <mc:Fallback>
                <p:oleObj name="Equation" r:id="rId4" imgW="25146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1557338"/>
                        <a:ext cx="3398838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755576" y="3356992"/>
          <a:ext cx="358616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4" name="Equation" r:id="rId6" imgW="2654280" imgH="419040" progId="Equation.3">
                  <p:embed/>
                </p:oleObj>
              </mc:Choice>
              <mc:Fallback>
                <p:oleObj name="Equation" r:id="rId6" imgW="265428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356992"/>
                        <a:ext cx="3586163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160465" y="4581128"/>
          <a:ext cx="9794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5" name="Equation" r:id="rId8" imgW="723600" imgH="431640" progId="Equation.3">
                  <p:embed/>
                </p:oleObj>
              </mc:Choice>
              <mc:Fallback>
                <p:oleObj name="Equation" r:id="rId8" imgW="72360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465" y="4581128"/>
                        <a:ext cx="979487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" dirty="0" err="1" smtClean="0"/>
              <a:t>Simplified</a:t>
            </a:r>
            <a:r>
              <a:rPr lang="es-ES" dirty="0" smtClean="0"/>
              <a:t> </a:t>
            </a:r>
            <a:r>
              <a:rPr lang="es-ES" dirty="0" err="1" smtClean="0"/>
              <a:t>equations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err="1" smtClean="0"/>
              <a:t>After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those</a:t>
            </a:r>
            <a:r>
              <a:rPr lang="es-ES" dirty="0" smtClean="0"/>
              <a:t> </a:t>
            </a:r>
            <a:r>
              <a:rPr lang="es-ES" dirty="0" err="1" smtClean="0"/>
              <a:t>simplification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obtain</a:t>
            </a:r>
            <a:r>
              <a:rPr lang="es-ES" dirty="0" smtClean="0"/>
              <a:t> a compact </a:t>
            </a:r>
            <a:r>
              <a:rPr lang="es-ES" dirty="0" err="1" smtClean="0"/>
              <a:t>expression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equations</a:t>
            </a:r>
            <a:r>
              <a:rPr lang="es-ES" dirty="0" smtClean="0"/>
              <a:t>: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err="1" smtClean="0"/>
              <a:t>Continuity</a:t>
            </a:r>
            <a:r>
              <a:rPr lang="es-ES" dirty="0" smtClean="0"/>
              <a:t> </a:t>
            </a:r>
            <a:r>
              <a:rPr lang="es-ES" dirty="0" err="1" smtClean="0"/>
              <a:t>equation</a:t>
            </a: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err="1" smtClean="0"/>
              <a:t>Momentum</a:t>
            </a:r>
            <a:r>
              <a:rPr lang="es-ES" dirty="0" smtClean="0"/>
              <a:t> </a:t>
            </a:r>
            <a:r>
              <a:rPr lang="es-ES" dirty="0" err="1" smtClean="0"/>
              <a:t>equation</a:t>
            </a: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err="1" smtClean="0"/>
              <a:t>Energy</a:t>
            </a:r>
            <a:r>
              <a:rPr lang="es-ES" dirty="0" smtClean="0"/>
              <a:t>/</a:t>
            </a:r>
            <a:r>
              <a:rPr lang="es-ES" dirty="0" err="1" smtClean="0"/>
              <a:t>entropy</a:t>
            </a:r>
            <a:r>
              <a:rPr lang="es-ES" dirty="0" smtClean="0"/>
              <a:t> </a:t>
            </a:r>
            <a:r>
              <a:rPr lang="es-ES" dirty="0" err="1" smtClean="0"/>
              <a:t>equation</a:t>
            </a: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err="1" smtClean="0"/>
              <a:t>Equation</a:t>
            </a:r>
            <a:r>
              <a:rPr lang="es-ES" dirty="0" smtClean="0"/>
              <a:t> of </a:t>
            </a:r>
            <a:r>
              <a:rPr lang="es-ES" dirty="0" err="1" smtClean="0"/>
              <a:t>state</a:t>
            </a:r>
            <a:endParaRPr lang="es-E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66763" y="2204864"/>
          <a:ext cx="27987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Equation" r:id="rId4" imgW="2070000" imgH="393480" progId="Equation.3">
                  <p:embed/>
                </p:oleObj>
              </mc:Choice>
              <mc:Fallback>
                <p:oleObj name="Equation" r:id="rId4" imgW="20700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2204864"/>
                        <a:ext cx="2798762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841424" y="3125614"/>
          <a:ext cx="47386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Equation" r:id="rId6" imgW="3504960" imgH="482400" progId="Equation.3">
                  <p:embed/>
                </p:oleObj>
              </mc:Choice>
              <mc:Fallback>
                <p:oleObj name="Equation" r:id="rId6" imgW="350496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424" y="3125614"/>
                        <a:ext cx="473868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827584" y="4122365"/>
          <a:ext cx="17335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Equation" r:id="rId8" imgW="1282680" imgH="393480" progId="Equation.3">
                  <p:embed/>
                </p:oleObj>
              </mc:Choice>
              <mc:Fallback>
                <p:oleObj name="Equation" r:id="rId8" imgW="12826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122365"/>
                        <a:ext cx="17335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792882" y="5156548"/>
          <a:ext cx="22669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Equation" r:id="rId10" imgW="1676160" imgH="431640" progId="Equation.3">
                  <p:embed/>
                </p:oleObj>
              </mc:Choice>
              <mc:Fallback>
                <p:oleObj name="Equation" r:id="rId10" imgW="167616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882" y="5156548"/>
                        <a:ext cx="22669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mtClean="0"/>
              <a:t>Limitations of the simplified equations</a:t>
            </a:r>
            <a:endParaRPr lang="en-U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We must remember all the hypothesis done in order to obtain those simplified equations. They will not be valid in limited areas like:</a:t>
            </a:r>
          </a:p>
          <a:p>
            <a:r>
              <a:rPr lang="en-US" dirty="0" smtClean="0"/>
              <a:t>Boundary layer</a:t>
            </a:r>
          </a:p>
          <a:p>
            <a:r>
              <a:rPr lang="en-US" dirty="0" smtClean="0"/>
              <a:t>Shock wave</a:t>
            </a:r>
          </a:p>
          <a:p>
            <a:r>
              <a:rPr lang="en-US" dirty="0" smtClean="0"/>
              <a:t>Any other small area where entropy grows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dirty="0" smtClean="0"/>
              <a:t>	But those areas are in general thin layers and although the impose strong constraints to the physics of the problem, the previous simplifications are still valid outside those regions.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We will use two parameters to reflect the validity of our </a:t>
            </a:r>
            <a:r>
              <a:rPr lang="en-US" dirty="0" err="1" smtClean="0"/>
              <a:t>aproximations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Reynolds number</a:t>
            </a:r>
            <a:r>
              <a:rPr lang="en-US" dirty="0" smtClean="0"/>
              <a:t>: is the relation between the convective terms and the viscous terms.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/>
              <a:t>Mach number</a:t>
            </a:r>
            <a:r>
              <a:rPr lang="en-US" dirty="0" smtClean="0"/>
              <a:t>: is a measurement of the compressibility effects. As we increase the flow speed with respect to the speed of sound, the flow patterns and pressures can change dramatically. </a:t>
            </a:r>
            <a:r>
              <a:rPr lang="en-US" b="1" dirty="0" smtClean="0">
                <a:solidFill>
                  <a:srgbClr val="FF0000"/>
                </a:solidFill>
              </a:rPr>
              <a:t>It is important to analyze this value locally and not only in the free stream.</a:t>
            </a:r>
            <a:r>
              <a:rPr lang="en-US" dirty="0" smtClean="0"/>
              <a:t> </a:t>
            </a:r>
          </a:p>
          <a:p>
            <a:pPr lvl="2">
              <a:buNone/>
            </a:pPr>
            <a:r>
              <a:rPr lang="en-US" sz="1400" dirty="0" smtClean="0"/>
              <a:t>We may find compressibility effects in a high lift configuration with a free flow Mach of 0.3!!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Typical </a:t>
            </a:r>
            <a:r>
              <a:rPr lang="en-US" dirty="0" err="1" smtClean="0"/>
              <a:t>modelizations</a:t>
            </a:r>
            <a:r>
              <a:rPr lang="en-US" dirty="0" smtClean="0"/>
              <a:t> and their hypothesis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sz="1400" dirty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dirty="0" smtClean="0"/>
              <a:t>	However</a:t>
            </a:r>
            <a:r>
              <a:rPr lang="en-US" dirty="0"/>
              <a:t>, only a few of those cases can be solved </a:t>
            </a:r>
            <a:r>
              <a:rPr lang="en-US" dirty="0" smtClean="0"/>
              <a:t>analytically</a:t>
            </a:r>
          </a:p>
          <a:p>
            <a:pPr>
              <a:buNone/>
            </a:pPr>
            <a:r>
              <a:rPr lang="en-US" dirty="0" smtClean="0"/>
              <a:t>	The first 4 methodologies progressively introduce more generic simplifications, while the last 4 rows represent equations that have been specifically derived from the potential equation in order to answer to certain simulations.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23526" y="1052736"/>
          <a:ext cx="8568954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792088"/>
                <a:gridCol w="1080120"/>
                <a:gridCol w="1224136"/>
                <a:gridCol w="1368152"/>
                <a:gridCol w="1872210"/>
              </a:tblGrid>
              <a:tr h="4495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Equation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Inviscid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Irrotational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Small perturbations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Incompressible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Notes</a:t>
                      </a:r>
                      <a:endParaRPr lang="en-US" sz="1400" dirty="0"/>
                    </a:p>
                  </a:txBody>
                  <a:tcPr/>
                </a:tc>
              </a:tr>
              <a:tr h="18232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Navier</a:t>
                      </a:r>
                      <a:r>
                        <a:rPr lang="en-US" sz="1400" dirty="0" smtClean="0"/>
                        <a:t>-Stokes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Homogeneous</a:t>
                      </a:r>
                      <a:endParaRPr lang="en-US" sz="1400" dirty="0"/>
                    </a:p>
                  </a:txBody>
                  <a:tcPr/>
                </a:tc>
              </a:tr>
              <a:tr h="2442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Modeled turbulence</a:t>
                      </a:r>
                      <a:endParaRPr lang="en-US" sz="1400" dirty="0"/>
                    </a:p>
                  </a:txBody>
                  <a:tcPr/>
                </a:tc>
              </a:tr>
              <a:tr h="1823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Euler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823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Full potential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442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Transonic small disturbance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8232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Prandtl-Glauert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Linearized</a:t>
                      </a:r>
                      <a:endParaRPr lang="en-US" sz="1400" dirty="0"/>
                    </a:p>
                  </a:txBody>
                  <a:tcPr/>
                </a:tc>
              </a:tr>
              <a:tr h="1823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Acoustic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Linearized</a:t>
                      </a:r>
                      <a:endParaRPr lang="en-US" sz="1400" dirty="0"/>
                    </a:p>
                  </a:txBody>
                  <a:tcPr/>
                </a:tc>
              </a:tr>
              <a:tr h="1823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Laplace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The role of CFD and wind tunnel test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CFD is the well know acronym for “Computational Fluid Dynamics”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Most of the simulations performed nowadays in the industry are done through computational simulations.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Looking at the aerodynamic simulations, we can hardly find industrial problems that can be solved analytically.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The usual CFD codes (commercial or not) can solve many different problems. They have certain limitations, but in most cases, bad obtained results are not caused by a malfunctioning but by a bad use of the software or a mistake in the input parameters.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We can easily generate impressive plots and animations but  there is a narrow line between “Color Fluid Dynamics” and “Color For Directors”!!</a:t>
            </a:r>
            <a:endParaRPr lang="en-US" dirty="0"/>
          </a:p>
          <a:p>
            <a:r>
              <a:rPr lang="en-US" dirty="0" smtClean="0"/>
              <a:t>Why should I study analytical cases?</a:t>
            </a:r>
          </a:p>
          <a:p>
            <a:pPr lvl="1"/>
            <a:r>
              <a:rPr lang="en-US" dirty="0" smtClean="0"/>
              <a:t>They help to understand the basic aerodynamic principles</a:t>
            </a:r>
          </a:p>
          <a:p>
            <a:pPr lvl="1"/>
            <a:r>
              <a:rPr lang="en-US" dirty="0" smtClean="0"/>
              <a:t>A certain experience with analytical examples is required in order to assess the limitations of the CFD codes</a:t>
            </a:r>
          </a:p>
          <a:p>
            <a:pPr lvl="1"/>
            <a:r>
              <a:rPr lang="en-US" dirty="0" smtClean="0"/>
              <a:t>CFD code are not magical. They are built based on a certain </a:t>
            </a:r>
            <a:r>
              <a:rPr lang="en-US" dirty="0" err="1" smtClean="0"/>
              <a:t>modelization</a:t>
            </a:r>
            <a:r>
              <a:rPr lang="en-US" dirty="0"/>
              <a:t> </a:t>
            </a:r>
            <a:r>
              <a:rPr lang="en-US" dirty="0" smtClean="0"/>
              <a:t>of the flow physics, and you cannot understand the </a:t>
            </a:r>
            <a:r>
              <a:rPr lang="en-US" smtClean="0"/>
              <a:t>limitations of </a:t>
            </a:r>
            <a:r>
              <a:rPr lang="en-US" dirty="0" smtClean="0"/>
              <a:t>the CFD unless you understand the limitations of the model itself.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Potential movement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previous hypothesis (inviscid, adiabatic and </a:t>
            </a:r>
            <a:r>
              <a:rPr lang="en-US" dirty="0" err="1" smtClean="0"/>
              <a:t>barotropic</a:t>
            </a:r>
            <a:r>
              <a:rPr lang="en-US" dirty="0" smtClean="0"/>
              <a:t> relation in the flow filed) yield to the conservation of the rotor of the velocity, but in the free stream this rotational is 0, thus it will be 0 in any point.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That means that we can define a potential function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After some manipulations we can obtain the </a:t>
            </a:r>
            <a:r>
              <a:rPr lang="en-US" b="1" dirty="0" smtClean="0"/>
              <a:t>Euler-Bernoulli</a:t>
            </a:r>
            <a:r>
              <a:rPr lang="en-US" dirty="0" smtClean="0"/>
              <a:t> equation:</a:t>
            </a:r>
          </a:p>
          <a:p>
            <a:pPr>
              <a:spcBef>
                <a:spcPts val="1500"/>
              </a:spcBef>
              <a:buNone/>
            </a:pPr>
            <a:r>
              <a:rPr lang="en-US" dirty="0" smtClean="0"/>
              <a:t>								that can be particularized for: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 marL="1250950" lvl="1" indent="-263525"/>
            <a:r>
              <a:rPr lang="en-US" dirty="0" smtClean="0"/>
              <a:t>Liquids</a:t>
            </a:r>
          </a:p>
          <a:p>
            <a:pPr marL="1250950" lvl="1" indent="-263525">
              <a:spcBef>
                <a:spcPts val="0"/>
              </a:spcBef>
            </a:pPr>
            <a:endParaRPr lang="en-US" dirty="0"/>
          </a:p>
          <a:p>
            <a:pPr marL="1250950" lvl="1" indent="-263525"/>
            <a:r>
              <a:rPr lang="en-US" dirty="0" smtClean="0"/>
              <a:t>Perfect gas							  where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 is the local speed of sound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827584" y="2019747"/>
          <a:ext cx="3933825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2" name="Equation" r:id="rId4" imgW="2908080" imgH="939600" progId="Equation.3">
                  <p:embed/>
                </p:oleObj>
              </mc:Choice>
              <mc:Fallback>
                <p:oleObj name="Equation" r:id="rId4" imgW="290808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019747"/>
                        <a:ext cx="3933825" cy="1265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025500" y="3645024"/>
          <a:ext cx="738188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3" name="Equation" r:id="rId6" imgW="545760" imgH="215640" progId="Equation.3">
                  <p:embed/>
                </p:oleObj>
              </mc:Choice>
              <mc:Fallback>
                <p:oleObj name="Equation" r:id="rId6" imgW="54576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00" y="3645024"/>
                        <a:ext cx="738188" cy="29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356275" y="3366534"/>
          <a:ext cx="223837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4" name="Equation" r:id="rId8" imgW="164880" imgH="164880" progId="Equation.3">
                  <p:embed/>
                </p:oleObj>
              </mc:Choice>
              <mc:Fallback>
                <p:oleObj name="Equation" r:id="rId8" imgW="16488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75" y="3366534"/>
                        <a:ext cx="223837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003002" y="4290664"/>
          <a:ext cx="212883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5" name="Equation" r:id="rId10" imgW="1574640" imgH="482400" progId="Equation.3">
                  <p:embed/>
                </p:oleObj>
              </mc:Choice>
              <mc:Fallback>
                <p:oleObj name="Equation" r:id="rId10" imgW="157464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002" y="4290664"/>
                        <a:ext cx="2128838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2915816" y="4797152"/>
          <a:ext cx="22320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6" name="Equation" r:id="rId12" imgW="1650960" imgH="457200" progId="Equation.3">
                  <p:embed/>
                </p:oleObj>
              </mc:Choice>
              <mc:Fallback>
                <p:oleObj name="Equation" r:id="rId12" imgW="1650960" imgH="45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797152"/>
                        <a:ext cx="2232025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2915816" y="5445224"/>
          <a:ext cx="21463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7" name="Equation" r:id="rId14" imgW="1587240" imgH="482400" progId="Equation.3">
                  <p:embed/>
                </p:oleObj>
              </mc:Choice>
              <mc:Fallback>
                <p:oleObj name="Equation" r:id="rId14" imgW="1587240" imgH="48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445224"/>
                        <a:ext cx="214630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6012160" y="5877272"/>
          <a:ext cx="25241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8" name="Equation" r:id="rId16" imgW="1866600" imgH="469800" progId="Equation.3">
                  <p:embed/>
                </p:oleObj>
              </mc:Choice>
              <mc:Fallback>
                <p:oleObj name="Equation" r:id="rId16" imgW="1866600" imgH="469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5877272"/>
                        <a:ext cx="252412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Potential movement: boundary conditions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have removed the terms with viscosity, thus we cannot expect null velocity on the wall.</a:t>
            </a:r>
          </a:p>
          <a:p>
            <a:endParaRPr lang="en-US" dirty="0"/>
          </a:p>
          <a:p>
            <a:r>
              <a:rPr lang="en-US" dirty="0" smtClean="0"/>
              <a:t>We know the shape of the body  (given by the function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/>
              <a:t>) and we can impose that the normal velocity with respect to the body surface is zero.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we had compressible terms there would be a factor                  thus we can assume errors below 10% if                  although we use the incompressible approach.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899592" y="2708920"/>
          <a:ext cx="20764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Equation" r:id="rId4" imgW="1536480" imgH="393480" progId="Equation.3">
                  <p:embed/>
                </p:oleObj>
              </mc:Choice>
              <mc:Fallback>
                <p:oleObj name="Equation" r:id="rId4" imgW="15364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708920"/>
                        <a:ext cx="20764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5796136" y="3679626"/>
          <a:ext cx="78898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Equation" r:id="rId6" imgW="583920" imgH="241200" progId="Equation.3">
                  <p:embed/>
                </p:oleObj>
              </mc:Choice>
              <mc:Fallback>
                <p:oleObj name="Equation" r:id="rId6" imgW="58392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679626"/>
                        <a:ext cx="788987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2667967" y="3964586"/>
          <a:ext cx="82391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9" name="Equation" r:id="rId8" imgW="609480" imgH="215640" progId="Equation.3">
                  <p:embed/>
                </p:oleObj>
              </mc:Choice>
              <mc:Fallback>
                <p:oleObj name="Equation" r:id="rId8" imgW="60948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967" y="3964586"/>
                        <a:ext cx="823913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Potential movement 2D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incompressible approach in a 2D case yields the following equation: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need to work in the plane and we can create a complex potential in order to manipulate the expressions more easily.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u="sng" dirty="0" smtClean="0"/>
              <a:t>Its real and imaginary part will be solutions of the Laplace equation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where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/>
              <a:t> is the position in the complex plane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x+i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The first derivative return the </a:t>
            </a:r>
            <a:r>
              <a:rPr lang="en-US" b="1" dirty="0" smtClean="0"/>
              <a:t>conjugated velocity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925513" y="3066479"/>
          <a:ext cx="202565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4" name="Equation" r:id="rId4" imgW="1498320" imgH="215640" progId="Equation.3">
                  <p:embed/>
                </p:oleObj>
              </mc:Choice>
              <mc:Fallback>
                <p:oleObj name="Equation" r:id="rId4" imgW="14983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3066479"/>
                        <a:ext cx="2025650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881162" y="1551831"/>
          <a:ext cx="10985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5" name="Equation" r:id="rId6" imgW="812520" imgH="431640" progId="Equation.3">
                  <p:embed/>
                </p:oleObj>
              </mc:Choice>
              <mc:Fallback>
                <p:oleObj name="Equation" r:id="rId6" imgW="8125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162" y="1551831"/>
                        <a:ext cx="109855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971600" y="4748560"/>
          <a:ext cx="2970213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6" name="Equation" r:id="rId8" imgW="2197080" imgH="838080" progId="Equation.3">
                  <p:embed/>
                </p:oleObj>
              </mc:Choice>
              <mc:Fallback>
                <p:oleObj name="Equation" r:id="rId8" imgW="2197080" imgH="838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748560"/>
                        <a:ext cx="2970213" cy="1128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971600" y="4122911"/>
          <a:ext cx="34845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7" name="Equation" r:id="rId10" imgW="2577960" imgH="393480" progId="Equation.3">
                  <p:embed/>
                </p:oleObj>
              </mc:Choice>
              <mc:Fallback>
                <p:oleObj name="Equation" r:id="rId10" imgW="25779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122911"/>
                        <a:ext cx="3484562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Potential movement 2D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Stream line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Stagnation point</a:t>
            </a:r>
          </a:p>
          <a:p>
            <a:endParaRPr lang="en-US" dirty="0"/>
          </a:p>
          <a:p>
            <a:pPr lvl="1">
              <a:buNone/>
            </a:pPr>
            <a:r>
              <a:rPr lang="en-US" dirty="0" smtClean="0"/>
              <a:t>	Remembering the complex variable theory, we know that the number of stream lines that connect this stagnation point is a function of the multiplicity of the root.</a:t>
            </a:r>
          </a:p>
          <a:p>
            <a:pPr lvl="2"/>
            <a:r>
              <a:rPr lang="en-US" dirty="0" smtClean="0"/>
              <a:t>Simple root	</a:t>
            </a:r>
            <a:r>
              <a:rPr lang="en-US" dirty="0" smtClean="0">
                <a:sym typeface="Symbol"/>
              </a:rPr>
              <a:t>	2 stream lines</a:t>
            </a:r>
          </a:p>
          <a:p>
            <a:pPr lvl="2"/>
            <a:r>
              <a:rPr lang="en-US" dirty="0" smtClean="0"/>
              <a:t>Double </a:t>
            </a:r>
            <a:r>
              <a:rPr lang="en-US" dirty="0"/>
              <a:t>root	</a:t>
            </a:r>
            <a:r>
              <a:rPr lang="en-US" dirty="0">
                <a:sym typeface="Symbol"/>
              </a:rPr>
              <a:t>	</a:t>
            </a:r>
            <a:r>
              <a:rPr lang="en-US" dirty="0" smtClean="0">
                <a:sym typeface="Symbol"/>
              </a:rPr>
              <a:t>3 </a:t>
            </a:r>
            <a:r>
              <a:rPr lang="en-US" dirty="0">
                <a:sym typeface="Symbol"/>
              </a:rPr>
              <a:t>stream lines</a:t>
            </a:r>
          </a:p>
          <a:p>
            <a:pPr lvl="2"/>
            <a:r>
              <a:rPr lang="en-US" dirty="0" smtClean="0"/>
              <a:t>Triple </a:t>
            </a:r>
            <a:r>
              <a:rPr lang="en-US" dirty="0"/>
              <a:t>root	</a:t>
            </a:r>
            <a:r>
              <a:rPr lang="en-US" dirty="0">
                <a:sym typeface="Symbol"/>
              </a:rPr>
              <a:t>	</a:t>
            </a:r>
            <a:r>
              <a:rPr lang="en-US" dirty="0" smtClean="0">
                <a:sym typeface="Symbol"/>
              </a:rPr>
              <a:t>4 </a:t>
            </a:r>
            <a:r>
              <a:rPr lang="en-US" dirty="0">
                <a:sym typeface="Symbol"/>
              </a:rPr>
              <a:t>stream </a:t>
            </a:r>
            <a:r>
              <a:rPr lang="en-US" dirty="0" smtClean="0">
                <a:sym typeface="Symbol"/>
              </a:rPr>
              <a:t>lines</a:t>
            </a:r>
          </a:p>
          <a:p>
            <a:r>
              <a:rPr lang="en-US" dirty="0" smtClean="0">
                <a:sym typeface="Symbol"/>
              </a:rPr>
              <a:t>Mass flux between 2 stream lines</a:t>
            </a:r>
            <a:endParaRPr lang="en-US" dirty="0">
              <a:sym typeface="Symbo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187624" y="3446140"/>
          <a:ext cx="8588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4" name="Equation" r:id="rId4" imgW="634680" imgH="253800" progId="Equation.3">
                  <p:embed/>
                </p:oleObj>
              </mc:Choice>
              <mc:Fallback>
                <p:oleObj name="Equation" r:id="rId4" imgW="63468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446140"/>
                        <a:ext cx="8588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971600" y="1484784"/>
          <a:ext cx="575468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5" name="Equation" r:id="rId6" imgW="4254480" imgH="1320480" progId="Equation.3">
                  <p:embed/>
                </p:oleObj>
              </mc:Choice>
              <mc:Fallback>
                <p:oleObj name="Equation" r:id="rId6" imgW="4254480" imgH="1320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484784"/>
                        <a:ext cx="5754688" cy="177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1115616" y="5589240"/>
          <a:ext cx="420846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6" name="Equation" r:id="rId8" imgW="3111480" imgH="355320" progId="Equation.3">
                  <p:embed/>
                </p:oleObj>
              </mc:Choice>
              <mc:Fallback>
                <p:oleObj name="Equation" r:id="rId8" imgW="3111480" imgH="3553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589240"/>
                        <a:ext cx="4208463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Potential movement 2D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Example potentials:</a:t>
            </a:r>
          </a:p>
          <a:p>
            <a:pPr lvl="1"/>
            <a:r>
              <a:rPr lang="en-US" dirty="0" smtClean="0"/>
              <a:t>Uniform flow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Source / drain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2"/>
            <a:r>
              <a:rPr lang="en-US" dirty="0" smtClean="0"/>
              <a:t>Source:		Q&gt;0</a:t>
            </a:r>
          </a:p>
          <a:p>
            <a:pPr lvl="2"/>
            <a:r>
              <a:rPr lang="en-US" dirty="0" smtClean="0"/>
              <a:t>Drain:		Q&lt;0</a:t>
            </a:r>
          </a:p>
          <a:p>
            <a:pPr lvl="2">
              <a:buNone/>
            </a:pPr>
            <a:r>
              <a:rPr lang="en-US" dirty="0" smtClean="0"/>
              <a:t>Stream lines are radial, with origin on the source/drain</a:t>
            </a:r>
          </a:p>
          <a:p>
            <a:pPr lvl="2">
              <a:buNone/>
            </a:pPr>
            <a:r>
              <a:rPr lang="en-US" dirty="0" smtClean="0"/>
              <a:t>The flux through any closed line surrounding the singularity is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187624" y="1772816"/>
          <a:ext cx="3073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Equation" r:id="rId4" imgW="2273040" imgH="660240" progId="Equation.3">
                  <p:embed/>
                </p:oleObj>
              </mc:Choice>
              <mc:Fallback>
                <p:oleObj name="Equation" r:id="rId4" imgW="227304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772816"/>
                        <a:ext cx="30734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187624" y="2972048"/>
          <a:ext cx="3073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Equation" r:id="rId6" imgW="2273040" imgH="660240" progId="Equation.3">
                  <p:embed/>
                </p:oleObj>
              </mc:Choice>
              <mc:Fallback>
                <p:oleObj name="Equation" r:id="rId6" imgW="2273040" imgH="660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972048"/>
                        <a:ext cx="30734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thermodynamic properties of pressure, temperature, and density are </a:t>
            </a:r>
            <a:r>
              <a:rPr lang="en-US" dirty="0" smtClean="0"/>
              <a:t>assumed to </a:t>
            </a:r>
            <a:r>
              <a:rPr lang="en-US" dirty="0"/>
              <a:t>be the properties of a mass-point particle of air at a location </a:t>
            </a:r>
            <a:r>
              <a:rPr lang="en-US" dirty="0" smtClean="0"/>
              <a:t>X= (x</a:t>
            </a:r>
            <a:r>
              <a:rPr lang="en-US" dirty="0"/>
              <a:t>, y, </a:t>
            </a:r>
            <a:r>
              <a:rPr lang="en-US" dirty="0" smtClean="0"/>
              <a:t>z) </a:t>
            </a:r>
            <a:r>
              <a:rPr lang="en-US" dirty="0"/>
              <a:t>in </a:t>
            </a:r>
            <a:r>
              <a:rPr lang="en-US" dirty="0" smtClean="0"/>
              <a:t>space at </a:t>
            </a:r>
            <a:r>
              <a:rPr lang="en-US" dirty="0"/>
              <a:t>a particular instant in time, t</a:t>
            </a:r>
            <a:r>
              <a:rPr lang="en-US" dirty="0" smtClean="0"/>
              <a:t>. </a:t>
            </a:r>
            <a:r>
              <a:rPr lang="en-US" dirty="0"/>
              <a:t>assume the measurement volume to be </a:t>
            </a:r>
            <a:r>
              <a:rPr lang="en-US" dirty="0" smtClean="0"/>
              <a:t>sufficiently small </a:t>
            </a:r>
            <a:r>
              <a:rPr lang="en-US" dirty="0"/>
              <a:t>to be considered a mathematical </a:t>
            </a:r>
            <a:r>
              <a:rPr lang="en-US" dirty="0" smtClean="0"/>
              <a:t>point.</a:t>
            </a:r>
          </a:p>
          <a:p>
            <a:r>
              <a:rPr lang="en-US" dirty="0" smtClean="0"/>
              <a:t>Local </a:t>
            </a:r>
            <a:r>
              <a:rPr lang="en-US" dirty="0"/>
              <a:t>thermodynamic equilibrium prevails within the mass-point </a:t>
            </a:r>
            <a:r>
              <a:rPr lang="en-US" dirty="0" smtClean="0"/>
              <a:t>particle at X </a:t>
            </a:r>
            <a:r>
              <a:rPr lang="en-US" dirty="0"/>
              <a:t>and t regardless of how fast the thermodynamic state changes as the </a:t>
            </a:r>
            <a:r>
              <a:rPr lang="en-US" dirty="0" smtClean="0"/>
              <a:t>particle moves </a:t>
            </a:r>
            <a:r>
              <a:rPr lang="en-US" dirty="0"/>
              <a:t>from one location in space to another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This is an acceptable assumption for </a:t>
            </a:r>
            <a:r>
              <a:rPr lang="en-US" dirty="0" smtClean="0"/>
              <a:t>our macroscopic </a:t>
            </a:r>
            <a:r>
              <a:rPr lang="en-US" dirty="0"/>
              <a:t>purposes because molecular processes are typically faster than </a:t>
            </a:r>
            <a:r>
              <a:rPr lang="en-US" dirty="0" smtClean="0"/>
              <a:t>changes in </a:t>
            </a:r>
            <a:r>
              <a:rPr lang="en-US" dirty="0"/>
              <a:t>the flow field we are interested in from a macroscopic point of </a:t>
            </a:r>
            <a:r>
              <a:rPr lang="en-US" dirty="0" smtClean="0"/>
              <a:t>view.</a:t>
            </a:r>
          </a:p>
          <a:p>
            <a:r>
              <a:rPr lang="en-US" i="1" dirty="0" smtClean="0"/>
              <a:t>Continuum </a:t>
            </a:r>
            <a:r>
              <a:rPr lang="en-US" i="1" dirty="0"/>
              <a:t>hypothesis</a:t>
            </a:r>
            <a:r>
              <a:rPr lang="en-US" dirty="0"/>
              <a:t>, which states that we can define all flow </a:t>
            </a:r>
            <a:r>
              <a:rPr lang="en-US" dirty="0" smtClean="0"/>
              <a:t>properties as </a:t>
            </a:r>
            <a:r>
              <a:rPr lang="en-US" dirty="0"/>
              <a:t>continuous functions of position and time and that these functions are </a:t>
            </a:r>
            <a:r>
              <a:rPr lang="en-US" dirty="0" smtClean="0"/>
              <a:t>smooth, that </a:t>
            </a:r>
            <a:r>
              <a:rPr lang="en-US" dirty="0"/>
              <a:t>is, their derivatives are continuous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This allows us to apply differential </a:t>
            </a:r>
            <a:r>
              <a:rPr lang="en-US" dirty="0" smtClean="0"/>
              <a:t>integral calculus </a:t>
            </a:r>
            <a:r>
              <a:rPr lang="en-US" dirty="0"/>
              <a:t>to solve partial differential equations that successfully model the flow </a:t>
            </a:r>
            <a:r>
              <a:rPr lang="en-US" dirty="0" smtClean="0"/>
              <a:t>fields of </a:t>
            </a:r>
            <a:r>
              <a:rPr lang="en-US" dirty="0"/>
              <a:t>interest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54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Potential movement 2D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Example potentials:</a:t>
            </a:r>
          </a:p>
          <a:p>
            <a:pPr lvl="1"/>
            <a:r>
              <a:rPr lang="en-US" dirty="0" smtClean="0"/>
              <a:t>Vortex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2"/>
            <a:r>
              <a:rPr lang="en-US" dirty="0" smtClean="0"/>
              <a:t>Clockwise			</a:t>
            </a:r>
            <a:r>
              <a:rPr lang="en-US" dirty="0" smtClean="0">
                <a:sym typeface="Symbol"/>
              </a:rPr>
              <a:t>&gt;0</a:t>
            </a:r>
            <a:endParaRPr lang="en-US" dirty="0" smtClean="0"/>
          </a:p>
          <a:p>
            <a:pPr lvl="2"/>
            <a:r>
              <a:rPr lang="en-US" dirty="0" smtClean="0"/>
              <a:t>Counterclockwise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ym typeface="Symbol"/>
              </a:rPr>
              <a:t>&lt;0</a:t>
            </a:r>
          </a:p>
          <a:p>
            <a:pPr lvl="2">
              <a:buNone/>
            </a:pPr>
            <a:r>
              <a:rPr lang="en-US" dirty="0" smtClean="0">
                <a:sym typeface="Symbol"/>
              </a:rPr>
              <a:t>Stream lines are circumferences around the singularity</a:t>
            </a:r>
          </a:p>
          <a:p>
            <a:pPr lvl="2">
              <a:buNone/>
            </a:pPr>
            <a:endParaRPr lang="en-US" dirty="0" smtClean="0">
              <a:sym typeface="Symbol"/>
            </a:endParaRPr>
          </a:p>
          <a:p>
            <a:pPr lvl="1"/>
            <a:r>
              <a:rPr lang="en-US" dirty="0" smtClean="0"/>
              <a:t>Doublet</a:t>
            </a:r>
            <a:endParaRPr lang="en-US" dirty="0"/>
          </a:p>
          <a:p>
            <a:pPr lvl="2">
              <a:buNone/>
            </a:pPr>
            <a:r>
              <a:rPr lang="en-US" dirty="0" smtClean="0"/>
              <a:t>It is the joint action of a source and a drain in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t=a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t=-a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r>
              <a:rPr lang="en-US" dirty="0" smtClean="0"/>
              <a:t>The general expression would be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158875" y="1773238"/>
          <a:ext cx="29876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9" name="Equation" r:id="rId4" imgW="2209680" imgH="660240" progId="Equation.3">
                  <p:embed/>
                </p:oleObj>
              </mc:Choice>
              <mc:Fallback>
                <p:oleObj name="Equation" r:id="rId4" imgW="2209680" imgH="660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1773238"/>
                        <a:ext cx="2987675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259632" y="4365203"/>
          <a:ext cx="6111875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0" name="Equation" r:id="rId6" imgW="4520880" imgH="1041120" progId="Equation.3">
                  <p:embed/>
                </p:oleObj>
              </mc:Choice>
              <mc:Fallback>
                <p:oleObj name="Equation" r:id="rId6" imgW="4520880" imgH="10411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365203"/>
                        <a:ext cx="6111875" cy="1401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4283968" y="5694957"/>
          <a:ext cx="11334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1" name="Equation" r:id="rId8" imgW="838080" imgH="457200" progId="Equation.3">
                  <p:embed/>
                </p:oleObj>
              </mc:Choice>
              <mc:Fallback>
                <p:oleObj name="Equation" r:id="rId8" imgW="83808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5694957"/>
                        <a:ext cx="113347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Potential movement 2D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fact that the flow is always along a streamline and not through it, allows to substitute any streamline in an inviscid flow by a solid boundary without affecting the remainder of the flow pattern.</a:t>
            </a:r>
          </a:p>
          <a:p>
            <a:r>
              <a:rPr lang="en-US" dirty="0" smtClean="0"/>
              <a:t>If a streamline forms a closed curve, it separates the flow in to independent areas, and we can replace one of them by a solid body.</a:t>
            </a:r>
          </a:p>
          <a:p>
            <a:r>
              <a:rPr lang="en-US" dirty="0" smtClean="0"/>
              <a:t>This concept is employed in the mirror image methodology, where through the creation of singularities in the flow filed we achieve our solid body shape with one streamline.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600" dirty="0" smtClean="0"/>
              <a:t>Online potential </a:t>
            </a:r>
            <a:r>
              <a:rPr lang="en-US" sz="1600" dirty="0"/>
              <a:t>flow </a:t>
            </a:r>
            <a:r>
              <a:rPr lang="en-US" sz="1600" dirty="0" smtClean="0"/>
              <a:t>simulator: 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://www.dept.aoe.vt.edu/~</a:t>
            </a:r>
            <a:r>
              <a:rPr lang="en-US" sz="1600" dirty="0" smtClean="0">
                <a:hlinkClick r:id="rId3"/>
              </a:rPr>
              <a:t>devenpor/aoe5104/ifm/ifm.html</a:t>
            </a:r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6 Imagen" descr="cylcir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102427"/>
            <a:ext cx="2520280" cy="1774845"/>
          </a:xfrm>
          <a:prstGeom prst="rect">
            <a:avLst/>
          </a:prstGeom>
        </p:spPr>
      </p:pic>
      <p:pic>
        <p:nvPicPr>
          <p:cNvPr id="8" name="7 Imagen" descr="cylind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238331"/>
            <a:ext cx="2520280" cy="1774845"/>
          </a:xfrm>
          <a:prstGeom prst="rect">
            <a:avLst/>
          </a:prstGeom>
        </p:spPr>
      </p:pic>
      <p:pic>
        <p:nvPicPr>
          <p:cNvPr id="10" name="9 Imagen" descr="rankine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4149080"/>
            <a:ext cx="2520280" cy="1770900"/>
          </a:xfrm>
          <a:prstGeom prst="rect">
            <a:avLst/>
          </a:prstGeom>
        </p:spPr>
      </p:pic>
      <p:pic>
        <p:nvPicPr>
          <p:cNvPr id="9" name="8 Imagen" descr="halfbod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3212976"/>
            <a:ext cx="2520280" cy="1774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Potential movement 2D: flow around a cylinder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potential function that represents a cylinder in a uniform flow</a:t>
            </a:r>
            <a:r>
              <a:rPr lang="en-US" dirty="0"/>
              <a:t> </a:t>
            </a:r>
            <a:r>
              <a:rPr lang="en-US" dirty="0" smtClean="0"/>
              <a:t>is:</a:t>
            </a:r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the imaginary part is: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and the real part is: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We remember that the streamline are defined by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In our case </a:t>
            </a:r>
            <a:r>
              <a:rPr lang="en-US" dirty="0" smtClean="0">
                <a:sym typeface="Symbol"/>
              </a:rPr>
              <a:t>=constant if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endParaRPr lang="en-US" dirty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	The conjugated velocity is</a:t>
            </a:r>
          </a:p>
          <a:p>
            <a:pPr>
              <a:buNone/>
            </a:pPr>
            <a:endParaRPr lang="en-US" dirty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	And the stagnation points are</a:t>
            </a:r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062038" y="1484784"/>
          <a:ext cx="15287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8" name="Equation" r:id="rId4" imgW="1130040" imgH="482400" progId="Equation.3">
                  <p:embed/>
                </p:oleObj>
              </mc:Choice>
              <mc:Fallback>
                <p:oleObj name="Equation" r:id="rId4" imgW="113004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1484784"/>
                        <a:ext cx="1528762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2974975" y="1989138"/>
          <a:ext cx="22320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9" name="Equation" r:id="rId6" imgW="1650960" imgH="482400" progId="Equation.3">
                  <p:embed/>
                </p:oleObj>
              </mc:Choice>
              <mc:Fallback>
                <p:oleObj name="Equation" r:id="rId6" imgW="165096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975" y="1989138"/>
                        <a:ext cx="22320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995613" y="2636838"/>
          <a:ext cx="22145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0" name="Equation" r:id="rId8" imgW="1638000" imgH="482400" progId="Equation.3">
                  <p:embed/>
                </p:oleObj>
              </mc:Choice>
              <mc:Fallback>
                <p:oleObj name="Equation" r:id="rId8" imgW="163800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2636838"/>
                        <a:ext cx="2214562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5436096" y="3501008"/>
          <a:ext cx="652462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1" name="Equation" r:id="rId10" imgW="482400" imgH="177480" progId="Equation.3">
                  <p:embed/>
                </p:oleObj>
              </mc:Choice>
              <mc:Fallback>
                <p:oleObj name="Equation" r:id="rId10" imgW="48240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501008"/>
                        <a:ext cx="652462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3181821" y="3792538"/>
          <a:ext cx="405447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2" name="Equation" r:id="rId12" imgW="2997000" imgH="711000" progId="Equation.3">
                  <p:embed/>
                </p:oleObj>
              </mc:Choice>
              <mc:Fallback>
                <p:oleObj name="Equation" r:id="rId12" imgW="2997000" imgH="711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821" y="3792538"/>
                        <a:ext cx="4054475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3259262" y="4941540"/>
          <a:ext cx="15287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3" name="Equation" r:id="rId14" imgW="1130040" imgH="482400" progId="Equation.3">
                  <p:embed/>
                </p:oleObj>
              </mc:Choice>
              <mc:Fallback>
                <p:oleObj name="Equation" r:id="rId14" imgW="1130040" imgH="48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262" y="4941540"/>
                        <a:ext cx="1528762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3526631" y="5751513"/>
          <a:ext cx="33496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4" name="Equation" r:id="rId16" imgW="2476440" imgH="241200" progId="Equation.3">
                  <p:embed/>
                </p:oleObj>
              </mc:Choice>
              <mc:Fallback>
                <p:oleObj name="Equation" r:id="rId16" imgW="247644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631" y="5751513"/>
                        <a:ext cx="33496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Potential movement 2D: flow around a cylinder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We can calculate the velocity over the cylinder wall: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The </a:t>
            </a:r>
            <a:r>
              <a:rPr lang="en-US" dirty="0" err="1" smtClean="0"/>
              <a:t>Bernouilli</a:t>
            </a:r>
            <a:r>
              <a:rPr lang="en-US" dirty="0" smtClean="0"/>
              <a:t> equation gives the pressure over the cylinder wall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lvl="2">
              <a:buFont typeface="Wingdings" pitchFamily="2" charset="2"/>
              <a:buChar char="v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&gt;0		V&lt;U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</a:t>
            </a:r>
          </a:p>
          <a:p>
            <a:pPr lvl="2">
              <a:buFont typeface="Wingdings" pitchFamily="2" charset="2"/>
              <a:buChar char="v"/>
            </a:pPr>
            <a:endParaRPr lang="en-US" i="1" baseline="-250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2">
              <a:buFont typeface="Wingdings" pitchFamily="2" charset="2"/>
              <a:buChar char="v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V=0</a:t>
            </a:r>
          </a:p>
          <a:p>
            <a:pPr lvl="2">
              <a:buFont typeface="Wingdings" pitchFamily="2" charset="2"/>
              <a:buChar char="v"/>
            </a:pPr>
            <a:endParaRPr lang="en-US" i="1" baseline="-250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2">
              <a:buFont typeface="Wingdings" pitchFamily="2" charset="2"/>
              <a:buChar char="v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&lt;0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V&gt;U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</a:t>
            </a:r>
          </a:p>
          <a:p>
            <a:pPr lvl="2">
              <a:buFont typeface="Wingdings" pitchFamily="2" charset="2"/>
              <a:buChar char="v"/>
            </a:pPr>
            <a:endParaRPr lang="en-US" i="1" baseline="-250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2">
              <a:buFont typeface="Wingdings" pitchFamily="2" charset="2"/>
              <a:buChar char="v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V=U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</a:t>
            </a:r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827584" y="3073449"/>
          <a:ext cx="3089275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5" name="Equation" r:id="rId4" imgW="2286000" imgH="1015920" progId="Equation.3">
                  <p:embed/>
                </p:oleObj>
              </mc:Choice>
              <mc:Fallback>
                <p:oleObj name="Equation" r:id="rId4" imgW="2286000" imgH="10159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073449"/>
                        <a:ext cx="3089275" cy="1363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827584" y="1540967"/>
          <a:ext cx="6303963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6" name="Equation" r:id="rId6" imgW="4660560" imgH="761760" progId="Equation.3">
                  <p:embed/>
                </p:oleObj>
              </mc:Choice>
              <mc:Fallback>
                <p:oleObj name="Equation" r:id="rId6" imgW="4660560" imgH="7617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540967"/>
                        <a:ext cx="6303963" cy="1023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4572000" y="5111721"/>
          <a:ext cx="872778" cy="54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7" name="Equation" r:id="rId8" imgW="380880" imgH="241200" progId="Equation.3">
                  <p:embed/>
                </p:oleObj>
              </mc:Choice>
              <mc:Fallback>
                <p:oleObj name="Equation" r:id="rId8" imgW="38088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11721"/>
                        <a:ext cx="872778" cy="54952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Potential movement 2D: flow around a cylinder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If we add a vortex in the center of the cylinder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The stagnation points are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							where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 is a non dimensional parameter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the solutions are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1115616" y="1412776"/>
          <a:ext cx="23526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8" name="Equation" r:id="rId4" imgW="1739880" imgH="965160" progId="Equation.3">
                  <p:embed/>
                </p:oleObj>
              </mc:Choice>
              <mc:Fallback>
                <p:oleObj name="Equation" r:id="rId4" imgW="1739880" imgH="9651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412776"/>
                        <a:ext cx="2352675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1187624" y="3068960"/>
          <a:ext cx="3316287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9" name="Equation" r:id="rId6" imgW="2450880" imgH="1066680" progId="Equation.3">
                  <p:embed/>
                </p:oleObj>
              </mc:Choice>
              <mc:Fallback>
                <p:oleObj name="Equation" r:id="rId6" imgW="2450880" imgH="10666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068960"/>
                        <a:ext cx="3316287" cy="143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2483768" y="4653136"/>
          <a:ext cx="15986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0" name="Equation" r:id="rId8" imgW="1180800" imgH="393480" progId="Equation.3">
                  <p:embed/>
                </p:oleObj>
              </mc:Choice>
              <mc:Fallback>
                <p:oleObj name="Equation" r:id="rId8" imgW="118080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653136"/>
                        <a:ext cx="1598612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Potential movement 2D: flow around a cylinder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Let’s analyze the stagnations points for the cylinder with circulation in an uniform flow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K&lt;1</a:t>
            </a:r>
          </a:p>
          <a:p>
            <a:pPr lvl="1"/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K=1</a:t>
            </a:r>
          </a:p>
          <a:p>
            <a:pPr lvl="1"/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K&gt;1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971600" y="1484784"/>
          <a:ext cx="15986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8" name="Equation" r:id="rId4" imgW="1180800" imgH="393480" progId="Equation.3">
                  <p:embed/>
                </p:oleObj>
              </mc:Choice>
              <mc:Fallback>
                <p:oleObj name="Equation" r:id="rId4" imgW="11808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484784"/>
                        <a:ext cx="1598612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1837680" y="2037854"/>
          <a:ext cx="34544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9" name="Equation" r:id="rId6" imgW="2552400" imgH="393480" progId="Equation.3">
                  <p:embed/>
                </p:oleObj>
              </mc:Choice>
              <mc:Fallback>
                <p:oleObj name="Equation" r:id="rId6" imgW="25524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7680" y="2037854"/>
                        <a:ext cx="34544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2411760" y="3526705"/>
          <a:ext cx="27146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0" name="Equation" r:id="rId8" imgW="2006280" imgH="393480" progId="Equation.3">
                  <p:embed/>
                </p:oleObj>
              </mc:Choice>
              <mc:Fallback>
                <p:oleObj name="Equation" r:id="rId8" imgW="200628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526705"/>
                        <a:ext cx="271462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2411760" y="4941168"/>
          <a:ext cx="42259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1" name="Equation" r:id="rId10" imgW="3124080" imgH="393480" progId="Equation.3">
                  <p:embed/>
                </p:oleObj>
              </mc:Choice>
              <mc:Fallback>
                <p:oleObj name="Equation" r:id="rId10" imgW="312408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941168"/>
                        <a:ext cx="422592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6" y="1412776"/>
            <a:ext cx="1853845" cy="187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4088" y="2852936"/>
            <a:ext cx="1560637" cy="199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3861048"/>
            <a:ext cx="1783749" cy="253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develop the theory, the fundamental principles of classical mechanics </a:t>
            </a:r>
            <a:r>
              <a:rPr lang="en-US" dirty="0" smtClean="0"/>
              <a:t>are assumed</a:t>
            </a:r>
            <a:r>
              <a:rPr lang="en-US" dirty="0"/>
              <a:t>. They are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Conservation of </a:t>
            </a:r>
            <a:r>
              <a:rPr lang="en-US" dirty="0" smtClean="0"/>
              <a:t>mass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Newton’s second law of </a:t>
            </a:r>
            <a:r>
              <a:rPr lang="en-US" dirty="0" smtClean="0"/>
              <a:t>motion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law of </a:t>
            </a:r>
            <a:r>
              <a:rPr lang="en-US" dirty="0" smtClean="0"/>
              <a:t>thermodynamics</a:t>
            </a:r>
          </a:p>
          <a:p>
            <a:pPr lvl="1"/>
            <a:r>
              <a:rPr lang="en-US" dirty="0" smtClean="0"/>
              <a:t>Second </a:t>
            </a:r>
            <a:r>
              <a:rPr lang="en-US" dirty="0"/>
              <a:t>law of </a:t>
            </a:r>
            <a:r>
              <a:rPr lang="en-US" dirty="0" smtClean="0"/>
              <a:t>thermodynamics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The </a:t>
            </a:r>
            <a:r>
              <a:rPr lang="en-US" dirty="0"/>
              <a:t>principle of conservation of mass defines a mass-point particle, which is a </a:t>
            </a:r>
            <a:r>
              <a:rPr lang="en-US" dirty="0" smtClean="0"/>
              <a:t>fixed mass </a:t>
            </a:r>
            <a:r>
              <a:rPr lang="en-US" dirty="0" smtClean="0"/>
              <a:t>particle</a:t>
            </a:r>
            <a:r>
              <a:rPr lang="en-US" dirty="0"/>
              <a:t>. Thus the principle also defines mass density </a:t>
            </a:r>
            <a:r>
              <a:rPr lang="el-GR" dirty="0" smtClean="0"/>
              <a:t>ρ</a:t>
            </a:r>
            <a:r>
              <a:rPr lang="en-US" dirty="0" smtClean="0"/>
              <a:t>, </a:t>
            </a:r>
            <a:r>
              <a:rPr lang="en-US" dirty="0"/>
              <a:t>which is mass per </a:t>
            </a:r>
            <a:r>
              <a:rPr lang="en-US" dirty="0" smtClean="0"/>
              <a:t>unit volume</a:t>
            </a:r>
            <a:r>
              <a:rPr lang="en-US" dirty="0"/>
              <a:t>. If a mass-point particle conserves mass, as we have postulated, then </a:t>
            </a:r>
            <a:r>
              <a:rPr lang="en-US" dirty="0" smtClean="0"/>
              <a:t>density changes </a:t>
            </a:r>
            <a:r>
              <a:rPr lang="en-US" dirty="0"/>
              <a:t>can only occur if the volume of the particle </a:t>
            </a:r>
            <a:r>
              <a:rPr lang="en-US" dirty="0" smtClean="0"/>
              <a:t>changes.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Newton’s second law defines the concept of force in terms of acceleration (“</a:t>
            </a:r>
            <a:r>
              <a:rPr lang="en-US" dirty="0" smtClean="0"/>
              <a:t>F=</a:t>
            </a:r>
            <a:endParaRPr lang="en-US" dirty="0"/>
          </a:p>
          <a:p>
            <a:pPr marL="57150" indent="0">
              <a:buNone/>
            </a:pPr>
            <a:r>
              <a:rPr lang="en-US" dirty="0"/>
              <a:t>ma”). The acceleration of a mass-point particle is the change in its velocity with</a:t>
            </a:r>
          </a:p>
          <a:p>
            <a:pPr marL="57150" indent="0">
              <a:buNone/>
            </a:pPr>
            <a:r>
              <a:rPr lang="en-US" dirty="0"/>
              <a:t>respect to a change in time. Let the velocity vector </a:t>
            </a:r>
            <a:r>
              <a:rPr lang="en-US" b="1" dirty="0"/>
              <a:t>u</a:t>
            </a:r>
            <a:r>
              <a:rPr lang="en-US" dirty="0"/>
              <a:t> </a:t>
            </a:r>
            <a:r>
              <a:rPr lang="en-US" dirty="0" smtClean="0"/>
              <a:t>= (u</a:t>
            </a:r>
            <a:r>
              <a:rPr lang="en-US" dirty="0"/>
              <a:t>, </a:t>
            </a:r>
            <a:r>
              <a:rPr lang="en-US" dirty="0" smtClean="0"/>
              <a:t>v, w); </a:t>
            </a:r>
            <a:r>
              <a:rPr lang="en-US" dirty="0"/>
              <a:t>this is the velocity of</a:t>
            </a:r>
          </a:p>
          <a:p>
            <a:pPr marL="57150" indent="0">
              <a:buNone/>
            </a:pPr>
            <a:r>
              <a:rPr lang="en-US" dirty="0"/>
              <a:t>a mass-point particle at a point in space, </a:t>
            </a:r>
            <a:r>
              <a:rPr lang="en-US" dirty="0" smtClean="0"/>
              <a:t>X=(x</a:t>
            </a:r>
            <a:r>
              <a:rPr lang="en-US" dirty="0"/>
              <a:t>, y, </a:t>
            </a:r>
            <a:r>
              <a:rPr lang="en-US" dirty="0" smtClean="0"/>
              <a:t>z), </a:t>
            </a:r>
            <a:r>
              <a:rPr lang="en-US" dirty="0"/>
              <a:t>at a particular instant in time t.</a:t>
            </a:r>
          </a:p>
        </p:txBody>
      </p:sp>
    </p:spTree>
    <p:extLst>
      <p:ext uri="{BB962C8B-B14F-4D97-AF65-F5344CB8AC3E}">
        <p14:creationId xmlns:p14="http://schemas.microsoft.com/office/powerpoint/2010/main" val="3235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92075" indent="0">
              <a:buNone/>
            </a:pPr>
            <a:r>
              <a:rPr lang="en-US" dirty="0"/>
              <a:t>The acceleration of this mass-point particle </a:t>
            </a:r>
            <a:r>
              <a:rPr lang="en-US" dirty="0" smtClean="0"/>
              <a:t>is</a:t>
            </a:r>
          </a:p>
          <a:p>
            <a:pPr marL="92075" indent="0">
              <a:buNone/>
            </a:pPr>
            <a:endParaRPr lang="en-US" dirty="0"/>
          </a:p>
          <a:p>
            <a:pPr marL="92075" indent="0">
              <a:buNone/>
            </a:pPr>
            <a:endParaRPr lang="en-US" dirty="0" smtClean="0"/>
          </a:p>
          <a:p>
            <a:pPr marL="92075" indent="0">
              <a:buNone/>
            </a:pPr>
            <a:endParaRPr lang="en-US" dirty="0"/>
          </a:p>
          <a:p>
            <a:pPr marL="92075" indent="0">
              <a:buNone/>
            </a:pPr>
            <a:endParaRPr lang="en-US" dirty="0" smtClean="0"/>
          </a:p>
          <a:p>
            <a:pPr marL="92075" indent="0">
              <a:buNone/>
            </a:pPr>
            <a:r>
              <a:rPr lang="en-US" dirty="0" smtClean="0"/>
              <a:t>The </a:t>
            </a:r>
            <a:r>
              <a:rPr lang="en-US" dirty="0"/>
              <a:t>first is the local change in velocity with respect </a:t>
            </a:r>
            <a:r>
              <a:rPr lang="en-US" dirty="0" smtClean="0"/>
              <a:t>to time</a:t>
            </a:r>
            <a:r>
              <a:rPr lang="en-US" dirty="0"/>
              <a:t>. The second takes into account the convective acceleration associated with </a:t>
            </a:r>
            <a:r>
              <a:rPr lang="en-US" dirty="0" smtClean="0"/>
              <a:t>a change </a:t>
            </a:r>
            <a:r>
              <a:rPr lang="en-US" dirty="0"/>
              <a:t>in velocity of the mass-point particle from its location upstream of the </a:t>
            </a:r>
            <a:r>
              <a:rPr lang="en-US" dirty="0" smtClean="0"/>
              <a:t>point of </a:t>
            </a:r>
            <a:r>
              <a:rPr lang="en-US" dirty="0"/>
              <a:t>interest to the observation point </a:t>
            </a:r>
            <a:r>
              <a:rPr lang="en-US" dirty="0" smtClean="0"/>
              <a:t> X at </a:t>
            </a:r>
            <a:r>
              <a:rPr lang="en-US" dirty="0"/>
              <a:t>time t</a:t>
            </a:r>
            <a:r>
              <a:rPr lang="en-US" dirty="0" smtClean="0"/>
              <a:t>.</a:t>
            </a:r>
          </a:p>
          <a:p>
            <a:pPr marL="92075" indent="0">
              <a:buNone/>
            </a:pPr>
            <a:endParaRPr lang="en-US" dirty="0"/>
          </a:p>
          <a:p>
            <a:pPr marL="92075" indent="0">
              <a:buNone/>
            </a:pPr>
            <a:r>
              <a:rPr lang="en-US" dirty="0"/>
              <a:t>We will also be interested in the spatial and temporal changes in any </a:t>
            </a:r>
            <a:r>
              <a:rPr lang="en-US" dirty="0" smtClean="0"/>
              <a:t>property f </a:t>
            </a:r>
            <a:r>
              <a:rPr lang="en-US" dirty="0"/>
              <a:t>of a mass-point particle of fluid. These changes are described by the substantial</a:t>
            </a:r>
          </a:p>
          <a:p>
            <a:pPr marL="92075" indent="0">
              <a:buNone/>
            </a:pPr>
            <a:r>
              <a:rPr lang="en-US" dirty="0"/>
              <a:t>derivative as follows: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30956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64" y="5225699"/>
            <a:ext cx="20193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355976" y="4897199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equation describes the changes in any material property </a:t>
            </a:r>
            <a:r>
              <a:rPr lang="en-US" i="1" dirty="0"/>
              <a:t>f </a:t>
            </a:r>
            <a:r>
              <a:rPr lang="en-US" dirty="0"/>
              <a:t>of a mass point at</a:t>
            </a:r>
          </a:p>
          <a:p>
            <a:r>
              <a:rPr lang="en-US" dirty="0"/>
              <a:t>a particular location in space at a particular instant in time</a:t>
            </a:r>
            <a:r>
              <a:rPr lang="en-US" dirty="0" smtClean="0"/>
              <a:t>.</a:t>
            </a:r>
            <a:r>
              <a:rPr lang="en-US" i="1" dirty="0"/>
              <a:t> </a:t>
            </a:r>
            <a:r>
              <a:rPr lang="en-US" i="1" dirty="0" err="1"/>
              <a:t>Eulerian</a:t>
            </a:r>
            <a:r>
              <a:rPr lang="en-US" i="1" dirty="0"/>
              <a:t> viewpoint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95536" y="1268760"/>
            <a:ext cx="8785418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Aerodynamic Force and </a:t>
            </a:r>
            <a:r>
              <a:rPr lang="en-US" dirty="0" smtClean="0"/>
              <a:t>Moment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Air flowing past an airplane, or any other body, must be diverted from its original</a:t>
            </a:r>
          </a:p>
          <a:p>
            <a:r>
              <a:rPr lang="en-US" dirty="0"/>
              <a:t>path; such deflections lead to changes in air speed. </a:t>
            </a: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Bernoulli’s </a:t>
            </a:r>
            <a:r>
              <a:rPr lang="en-US" dirty="0"/>
              <a:t>equation shows </a:t>
            </a:r>
            <a:r>
              <a:rPr lang="en-US" dirty="0" smtClean="0"/>
              <a:t>that the </a:t>
            </a:r>
            <a:r>
              <a:rPr lang="en-US" dirty="0"/>
              <a:t>pressure exerted by the air on the airplane is </a:t>
            </a:r>
            <a:endParaRPr lang="en-US" dirty="0" smtClean="0"/>
          </a:p>
          <a:p>
            <a:r>
              <a:rPr lang="en-US" dirty="0" smtClean="0"/>
              <a:t>altered </a:t>
            </a:r>
            <a:r>
              <a:rPr lang="en-US" dirty="0"/>
              <a:t>from that of the </a:t>
            </a:r>
            <a:r>
              <a:rPr lang="en-US" dirty="0" smtClean="0"/>
              <a:t>undisturbed stream</a:t>
            </a:r>
            <a:r>
              <a:rPr lang="en-US" dirty="0"/>
              <a:t>. Also, the viscosity of the air leads to </a:t>
            </a:r>
            <a:endParaRPr lang="en-US" dirty="0" smtClean="0"/>
          </a:p>
          <a:p>
            <a:r>
              <a:rPr lang="en-US" dirty="0" smtClean="0"/>
              <a:t>frictional </a:t>
            </a:r>
            <a:r>
              <a:rPr lang="en-US" dirty="0"/>
              <a:t>forces tending to resist </a:t>
            </a:r>
            <a:r>
              <a:rPr lang="en-US" dirty="0" smtClean="0"/>
              <a:t>the air’s </a:t>
            </a:r>
            <a:r>
              <a:rPr lang="en-US" dirty="0"/>
              <a:t>flow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As a result of these processes, the airplane experiences an aerodynamic</a:t>
            </a:r>
          </a:p>
          <a:p>
            <a:r>
              <a:rPr lang="en-US" dirty="0"/>
              <a:t>force and moment. It is conventional and convenient to separate aerodynamic force</a:t>
            </a:r>
          </a:p>
          <a:p>
            <a:r>
              <a:rPr lang="en-US" dirty="0"/>
              <a:t>and moment into three components </a:t>
            </a:r>
            <a:r>
              <a:rPr lang="en-US" dirty="0" smtClean="0"/>
              <a:t>each.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95536" y="1268760"/>
            <a:ext cx="353173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Aerodynamic Force and </a:t>
            </a:r>
            <a:r>
              <a:rPr lang="en-US" dirty="0" smtClean="0"/>
              <a:t>Moment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Lift, L (CZ Direction</a:t>
            </a:r>
            <a:r>
              <a:rPr lang="en-US" dirty="0" smtClean="0"/>
              <a:t>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Drag, D(–X</a:t>
            </a:r>
            <a:r>
              <a:rPr lang="en-US" dirty="0" smtClean="0"/>
              <a:t>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Crosswind Force, </a:t>
            </a:r>
            <a:r>
              <a:rPr lang="en-US" dirty="0" smtClean="0"/>
              <a:t>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Pitching Moment, </a:t>
            </a:r>
            <a:r>
              <a:rPr lang="en-US" dirty="0" smtClean="0"/>
              <a:t>M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Rolling Moment, </a:t>
            </a:r>
            <a:r>
              <a:rPr lang="en-US" dirty="0" smtClean="0"/>
              <a:t>LR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Yawing Moment, N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02" y="1052736"/>
            <a:ext cx="4176464" cy="331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40111"/>
            <a:ext cx="4150791" cy="301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4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forces and moments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need </a:t>
            </a:r>
            <a:r>
              <a:rPr lang="en-US" b="1" dirty="0" smtClean="0"/>
              <a:t>lift</a:t>
            </a:r>
            <a:r>
              <a:rPr lang="en-US" dirty="0" smtClean="0"/>
              <a:t> for flying!</a:t>
            </a:r>
          </a:p>
          <a:p>
            <a:pPr lvl="1"/>
            <a:r>
              <a:rPr lang="en-US" b="1" dirty="0" smtClean="0"/>
              <a:t>Lift</a:t>
            </a:r>
            <a:r>
              <a:rPr lang="en-US" dirty="0" smtClean="0"/>
              <a:t> is the component of the force that a fluid flowing past a surface of a body exerts on it on the direction perpendicular to the oncoming flow direction.</a:t>
            </a:r>
          </a:p>
          <a:p>
            <a:pPr lvl="1"/>
            <a:r>
              <a:rPr lang="en-US" b="1" dirty="0" smtClean="0"/>
              <a:t>Drag</a:t>
            </a:r>
            <a:r>
              <a:rPr lang="en-US" dirty="0" smtClean="0"/>
              <a:t> is, in opposition to lift, the component of the force along the direction of the oncoming flow direction.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can we analyze aircrafts that are so different?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6 Imagen" descr="Collection_of_military_aircra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212976"/>
            <a:ext cx="2838512" cy="2276871"/>
          </a:xfrm>
          <a:prstGeom prst="rect">
            <a:avLst/>
          </a:prstGeom>
        </p:spPr>
      </p:pic>
      <p:pic>
        <p:nvPicPr>
          <p:cNvPr id="8" name="7 Imagen" descr="Color_Photographed_B-17E_in_Flig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386024"/>
            <a:ext cx="1821497" cy="1195104"/>
          </a:xfrm>
          <a:prstGeom prst="rect">
            <a:avLst/>
          </a:prstGeom>
        </p:spPr>
      </p:pic>
      <p:pic>
        <p:nvPicPr>
          <p:cNvPr id="9" name="8 Imagen" descr="Lockheed_Martin_F-22A_Raptor_JSO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0579" y="2737368"/>
            <a:ext cx="2119893" cy="1411712"/>
          </a:xfrm>
          <a:prstGeom prst="rect">
            <a:avLst/>
          </a:prstGeom>
        </p:spPr>
      </p:pic>
      <p:pic>
        <p:nvPicPr>
          <p:cNvPr id="10" name="9 Imagen" descr="Lun-Class-Ekranopl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5013176"/>
            <a:ext cx="2167669" cy="1347139"/>
          </a:xfrm>
          <a:prstGeom prst="rect">
            <a:avLst/>
          </a:prstGeom>
        </p:spPr>
      </p:pic>
      <p:pic>
        <p:nvPicPr>
          <p:cNvPr id="12" name="11 Imagen" descr="Qantas_a380_vh-oqa_takeoff_heathrow_ar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3645024"/>
            <a:ext cx="2044252" cy="1397347"/>
          </a:xfrm>
          <a:prstGeom prst="rect">
            <a:avLst/>
          </a:prstGeom>
        </p:spPr>
      </p:pic>
      <p:pic>
        <p:nvPicPr>
          <p:cNvPr id="13" name="12 Imagen" descr="WestCoastAirFloatplan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55776" y="5229200"/>
            <a:ext cx="1871600" cy="1247733"/>
          </a:xfrm>
          <a:prstGeom prst="rect">
            <a:avLst/>
          </a:prstGeom>
        </p:spPr>
      </p:pic>
      <p:pic>
        <p:nvPicPr>
          <p:cNvPr id="14" name="13 Imagen" descr="X24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4581128"/>
            <a:ext cx="2120150" cy="1699619"/>
          </a:xfrm>
          <a:prstGeom prst="rect">
            <a:avLst/>
          </a:prstGeom>
        </p:spPr>
      </p:pic>
      <p:pic>
        <p:nvPicPr>
          <p:cNvPr id="11" name="10 Imagen" descr="MiniCeline_ultralight_aircraft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20272" y="4365104"/>
            <a:ext cx="1933516" cy="1248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Airplane_forc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4296" y="1626416"/>
            <a:ext cx="6444208" cy="2738688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Introduction: Forces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Aerodynamic forces and moments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GB" dirty="0" smtClean="0"/>
              <a:t>Why airplanes can fly?</a:t>
            </a:r>
          </a:p>
          <a:p>
            <a:pPr lvl="1" algn="just"/>
            <a:r>
              <a:rPr lang="en-GB" dirty="0" smtClean="0"/>
              <a:t>We can easily remember the basic flight equations:</a:t>
            </a:r>
          </a:p>
          <a:p>
            <a:pPr lvl="1" algn="just"/>
            <a:endParaRPr lang="en-GB" dirty="0"/>
          </a:p>
          <a:p>
            <a:pPr lvl="1" algn="just">
              <a:buNone/>
            </a:pPr>
            <a:r>
              <a:rPr lang="en-GB" dirty="0" smtClean="0"/>
              <a:t>	And the forces that appear are:</a:t>
            </a:r>
          </a:p>
          <a:p>
            <a:pPr lvl="2" algn="just">
              <a:buNone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dirty="0" smtClean="0"/>
              <a:t>	=	weight</a:t>
            </a:r>
          </a:p>
          <a:p>
            <a:pPr lvl="2" algn="just">
              <a:buNone/>
            </a:pPr>
            <a:r>
              <a:rPr lang="en-GB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dirty="0" smtClean="0"/>
              <a:t>	=	lift</a:t>
            </a:r>
          </a:p>
          <a:p>
            <a:pPr lvl="2" algn="just">
              <a:buNone/>
            </a:pPr>
            <a:r>
              <a:rPr lang="en-GB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dirty="0" smtClean="0"/>
              <a:t>	=	drag</a:t>
            </a:r>
          </a:p>
          <a:p>
            <a:pPr lvl="2" algn="just">
              <a:buNone/>
            </a:pPr>
            <a:r>
              <a:rPr lang="en-GB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dirty="0" smtClean="0"/>
              <a:t>	=	thrust</a:t>
            </a:r>
          </a:p>
          <a:p>
            <a:pPr lvl="2" algn="just">
              <a:buNone/>
            </a:pPr>
            <a:endParaRPr lang="en-GB" dirty="0"/>
          </a:p>
          <a:p>
            <a:pPr lvl="2" algn="just">
              <a:buNone/>
            </a:pPr>
            <a:endParaRPr lang="en-GB" dirty="0" smtClean="0"/>
          </a:p>
          <a:p>
            <a:pPr lvl="1" algn="just"/>
            <a:r>
              <a:rPr lang="en-GB" dirty="0" smtClean="0"/>
              <a:t>If we wish to have a stable flight condition we have to compensate all the forces.</a:t>
            </a:r>
          </a:p>
          <a:p>
            <a:pPr lvl="1" algn="just">
              <a:buNone/>
            </a:pPr>
            <a:r>
              <a:rPr lang="en-GB" dirty="0"/>
              <a:t>	</a:t>
            </a:r>
            <a:r>
              <a:rPr lang="en-GB" dirty="0" smtClean="0"/>
              <a:t>Considering a generic case with a sustained turn of radius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dirty="0" smtClean="0"/>
              <a:t>, we decompose this equation along the path direction:</a:t>
            </a:r>
          </a:p>
          <a:p>
            <a:pPr lvl="1" algn="just">
              <a:buNone/>
            </a:pPr>
            <a:endParaRPr lang="en-GB" dirty="0"/>
          </a:p>
          <a:p>
            <a:pPr lvl="1" algn="just"/>
            <a:endParaRPr lang="en-GB" dirty="0" smtClean="0"/>
          </a:p>
          <a:p>
            <a:pPr lvl="1" algn="just"/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B3221F-5FC6-4629-BA98-A2AE21C33914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/>
        </p:nvGraphicFramePr>
        <p:xfrm>
          <a:off x="1187624" y="1700808"/>
          <a:ext cx="102868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5" imgW="761760" imgH="266400" progId="Equation.3">
                  <p:embed/>
                </p:oleObj>
              </mc:Choice>
              <mc:Fallback>
                <p:oleObj name="Equation" r:id="rId5" imgW="761760" imgH="26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700808"/>
                        <a:ext cx="1028686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15616" y="4996904"/>
          <a:ext cx="339566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7" imgW="2514600" imgH="863280" progId="Equation.3">
                  <p:embed/>
                </p:oleObj>
              </mc:Choice>
              <mc:Fallback>
                <p:oleObj name="Equation" r:id="rId7" imgW="2514600" imgH="863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996904"/>
                        <a:ext cx="3395662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27&quot;&gt;&lt;property id=&quot;20148&quot; value=&quot;5&quot;/&gt;&lt;property id=&quot;20300&quot; value=&quot;Slide 1&quot;/&gt;&lt;property id=&quot;20307&quot; value=&quot;256&quot;/&gt;&lt;/object&gt;&lt;object type=&quot;3&quot; unique_id=&quot;10152&quot;&gt;&lt;property id=&quot;20148&quot; value=&quot;5&quot;/&gt;&lt;property id=&quot;20300&quot; value=&quot;Slide 3 - &amp;quot;Aerodynamic forces and moments&amp;quot;&quot;/&gt;&lt;property id=&quot;20307&quot; value=&quot;260&quot;/&gt;&lt;/object&gt;&lt;object type=&quot;3&quot; unique_id=&quot;10165&quot;&gt;&lt;property id=&quot;20148&quot; value=&quot;5&quot;/&gt;&lt;property id=&quot;20300&quot; value=&quot;Slide 2 - &amp;quot;Aerodynamic forces and moments&amp;quot;&quot;/&gt;&lt;property id=&quot;20307&quot; value=&quot;261&quot;/&gt;&lt;/object&gt;&lt;object type=&quot;3&quot; unique_id=&quot;10166&quot;&gt;&lt;property id=&quot;20148&quot; value=&quot;5&quot;/&gt;&lt;property id=&quot;20300&quot; value=&quot;Slide 4 - &amp;quot;Aerodynamic forces and moments&amp;quot;&quot;/&gt;&lt;property id=&quot;20307&quot; value=&quot;262&quot;/&gt;&lt;/object&gt;&lt;object type=&quot;3&quot; unique_id=&quot;10167&quot;&gt;&lt;property id=&quot;20148&quot; value=&quot;5&quot;/&gt;&lt;property id=&quot;20300&quot; value=&quot;Slide 5 - &amp;quot;Aerodynamic forces and moments&amp;quot;&quot;/&gt;&lt;property id=&quot;20307&quot; value=&quot;263&quot;/&gt;&lt;/object&gt;&lt;object type=&quot;3&quot; unique_id=&quot;10203&quot;&gt;&lt;property id=&quot;20148&quot; value=&quot;5&quot;/&gt;&lt;property id=&quot;20300&quot; value=&quot;Slide 13 - &amp;quot;Aerodynamic forces and moments&amp;quot;&quot;/&gt;&lt;property id=&quot;20307&quot; value=&quot;264&quot;/&gt;&lt;/object&gt;&lt;object type=&quot;3&quot; unique_id=&quot;10204&quot;&gt;&lt;property id=&quot;20148&quot; value=&quot;5&quot;/&gt;&lt;property id=&quot;20300&quot; value=&quot;Slide 15 - &amp;quot;Aerodynamic forces and moments&amp;quot;&quot;/&gt;&lt;property id=&quot;20307&quot; value=&quot;265&quot;/&gt;&lt;/object&gt;&lt;object type=&quot;3&quot; unique_id=&quot;10214&quot;&gt;&lt;property id=&quot;20148&quot; value=&quot;5&quot;/&gt;&lt;property id=&quot;20300&quot; value=&quot;Slide 14 - &amp;quot;Aerodynamic forces and moments&amp;quot;&quot;/&gt;&lt;property id=&quot;20307&quot; value=&quot;266&quot;/&gt;&lt;/object&gt;&lt;object type=&quot;3&quot; unique_id=&quot;10245&quot;&gt;&lt;property id=&quot;20148&quot; value=&quot;5&quot;/&gt;&lt;property id=&quot;20300&quot; value=&quot;Slide 6 - &amp;quot;Aerodynamic forces and moments&amp;quot;&quot;/&gt;&lt;property id=&quot;20307&quot; value=&quot;269&quot;/&gt;&lt;/object&gt;&lt;object type=&quot;3&quot; unique_id=&quot;10246&quot;&gt;&lt;property id=&quot;20148&quot; value=&quot;5&quot;/&gt;&lt;property id=&quot;20300&quot; value=&quot;Slide 16 - &amp;quot;Aerodynamic forces and moments&amp;quot;&quot;/&gt;&lt;property id=&quot;20307&quot; value=&quot;267&quot;/&gt;&lt;/object&gt;&lt;object type=&quot;3&quot; unique_id=&quot;10247&quot;&gt;&lt;property id=&quot;20148&quot; value=&quot;5&quot;/&gt;&lt;property id=&quot;20300&quot; value=&quot;Slide 18 - &amp;quot;Aerodynamic forces and moments&amp;quot;&quot;/&gt;&lt;property id=&quot;20307&quot; value=&quot;268&quot;/&gt;&lt;/object&gt;&lt;object type=&quot;3&quot; unique_id=&quot;10300&quot;&gt;&lt;property id=&quot;20148&quot; value=&quot;5&quot;/&gt;&lt;property id=&quot;20300&quot; value=&quot;Slide 17 - &amp;quot;Aerodynamic forces and moments&amp;quot;&quot;/&gt;&lt;property id=&quot;20307&quot; value=&quot;270&quot;/&gt;&lt;/object&gt;&lt;object type=&quot;3&quot; unique_id=&quot;10452&quot;&gt;&lt;property id=&quot;20148&quot; value=&quot;5&quot;/&gt;&lt;property id=&quot;20300&quot; value=&quot;Slide 20 - &amp;quot;Aerodynamic forces and moments&amp;quot;&quot;/&gt;&lt;property id=&quot;20307&quot; value=&quot;272&quot;/&gt;&lt;/object&gt;&lt;object type=&quot;3&quot; unique_id=&quot;10453&quot;&gt;&lt;property id=&quot;20148&quot; value=&quot;5&quot;/&gt;&lt;property id=&quot;20300&quot; value=&quot;Slide 21 - &amp;quot;Aerodynamic forces and moments&amp;quot;&quot;/&gt;&lt;property id=&quot;20307&quot; value=&quot;273&quot;/&gt;&lt;/object&gt;&lt;object type=&quot;3&quot; unique_id=&quot;10454&quot;&gt;&lt;property id=&quot;20148&quot; value=&quot;5&quot;/&gt;&lt;property id=&quot;20300&quot; value=&quot;Slide 22 - &amp;quot;Aerodynamic forces and moments&amp;quot;&quot;/&gt;&lt;property id=&quot;20307&quot; value=&quot;274&quot;/&gt;&lt;/object&gt;&lt;object type=&quot;3&quot; unique_id=&quot;10509&quot;&gt;&lt;property id=&quot;20148&quot; value=&quot;5&quot;/&gt;&lt;property id=&quot;20300&quot; value=&quot;Slide 23 - &amp;quot;Aerodynamic forces and moments&amp;quot;&quot;/&gt;&lt;property id=&quot;20307&quot; value=&quot;275&quot;/&gt;&lt;/object&gt;&lt;object type=&quot;3&quot; unique_id=&quot;10510&quot;&gt;&lt;property id=&quot;20148&quot; value=&quot;5&quot;/&gt;&lt;property id=&quot;20300&quot; value=&quot;Slide 24 - &amp;quot;Aerodynamic forces and moments&amp;quot;&quot;/&gt;&lt;property id=&quot;20307&quot; value=&quot;276&quot;/&gt;&lt;/object&gt;&lt;object type=&quot;3&quot; unique_id=&quot;10511&quot;&gt;&lt;property id=&quot;20148&quot; value=&quot;5&quot;/&gt;&lt;property id=&quot;20300&quot; value=&quot;Slide 25 - &amp;quot;Aerodynamic forces and moments&amp;quot;&quot;/&gt;&lt;property id=&quot;20307&quot; value=&quot;277&quot;/&gt;&lt;/object&gt;&lt;object type=&quot;3&quot; unique_id=&quot;10627&quot;&gt;&lt;property id=&quot;20148&quot; value=&quot;5&quot;/&gt;&lt;property id=&quot;20300&quot; value=&quot;Slide 19 - &amp;quot;Aerodynamic forces and moments&amp;quot;&quot;/&gt;&lt;property id=&quot;20307&quot; value=&quot;280&quot;/&gt;&lt;/object&gt;&lt;object type=&quot;3&quot; unique_id=&quot;10851&quot;&gt;&lt;property id=&quot;20148&quot; value=&quot;5&quot;/&gt;&lt;property id=&quot;20300&quot; value=&quot;Slide 7 - &amp;quot;Aerodynamic forces and moments&amp;quot;&quot;/&gt;&lt;property id=&quot;20307&quot; value=&quot;281&quot;/&gt;&lt;/object&gt;&lt;object type=&quot;3&quot; unique_id=&quot;10852&quot;&gt;&lt;property id=&quot;20148&quot; value=&quot;5&quot;/&gt;&lt;property id=&quot;20300&quot; value=&quot;Slide 8 - &amp;quot;Aerodynamic forces and moments&amp;quot;&quot;/&gt;&lt;property id=&quot;20307&quot; value=&quot;282&quot;/&gt;&lt;/object&gt;&lt;object type=&quot;3&quot; unique_id=&quot;10853&quot;&gt;&lt;property id=&quot;20148&quot; value=&quot;5&quot;/&gt;&lt;property id=&quot;20300&quot; value=&quot;Slide 9 - &amp;quot;Aerodynamic forces and moments&amp;quot;&quot;/&gt;&lt;property id=&quot;20307&quot; value=&quot;283&quot;/&gt;&lt;/object&gt;&lt;object type=&quot;3&quot; unique_id=&quot;10854&quot;&gt;&lt;property id=&quot;20148&quot; value=&quot;5&quot;/&gt;&lt;property id=&quot;20300&quot; value=&quot;Slide 10 - &amp;quot;Aerodynamic forces and moments&amp;quot;&quot;/&gt;&lt;property id=&quot;20307&quot; value=&quot;284&quot;/&gt;&lt;/object&gt;&lt;object type=&quot;3&quot; unique_id=&quot;10855&quot;&gt;&lt;property id=&quot;20148&quot; value=&quot;5&quot;/&gt;&lt;property id=&quot;20300&quot; value=&quot;Slide 11 - &amp;quot;Aerodynamic forces and moments&amp;quot;&quot;/&gt;&lt;property id=&quot;20307&quot; value=&quot;285&quot;/&gt;&lt;/object&gt;&lt;object type=&quot;3&quot; unique_id=&quot;10856&quot;&gt;&lt;property id=&quot;20148&quot; value=&quot;5&quot;/&gt;&lt;property id=&quot;20300&quot; value=&quot;Slide 12 - &amp;quot;Aerodynamic forces and moments&amp;quot;&quot;/&gt;&lt;property id=&quot;20307&quot; value=&quot;286&quot;/&gt;&lt;/object&gt;&lt;object type=&quot;3&quot; unique_id=&quot;10941&quot;&gt;&lt;property id=&quot;20148&quot; value=&quot;5&quot;/&gt;&lt;property id=&quot;20300&quot; value=&quot;Slide 26 - &amp;quot;Aerodynamic forces and moments&amp;quot;&quot;/&gt;&lt;property id=&quot;20307&quot; value=&quot;287&quot;/&gt;&lt;/object&gt;&lt;object type=&quot;3&quot; unique_id=&quot;11026&quot;&gt;&lt;property id=&quot;20148&quot; value=&quot;5&quot;/&gt;&lt;property id=&quot;20300&quot; value=&quot;Slide 27 - &amp;quot;Aerodynamic forces and moments&amp;quot;&quot;/&gt;&lt;property id=&quot;20307&quot; value=&quot;288&quot;/&gt;&lt;/object&gt;&lt;object type=&quot;3&quot; unique_id=&quot;11027&quot;&gt;&lt;property id=&quot;20148&quot; value=&quot;5&quot;/&gt;&lt;property id=&quot;20300&quot; value=&quot;Slide 28 - &amp;quot;Aerodynamic forces and moments&amp;quot;&quot;/&gt;&lt;property id=&quot;20307&quot; value=&quot;289&quot;/&gt;&lt;/object&gt;&lt;object type=&quot;3&quot; unique_id=&quot;11028&quot;&gt;&lt;property id=&quot;20148&quot; value=&quot;5&quot;/&gt;&lt;property id=&quot;20300&quot; value=&quot;Slide 29 - &amp;quot;Aerodynamic forces and moments&amp;quot;&quot;/&gt;&lt;property id=&quot;20307&quot; value=&quot;290&quot;/&gt;&lt;/object&gt;&lt;object type=&quot;3&quot; unique_id=&quot;11294&quot;&gt;&lt;property id=&quot;20148&quot; value=&quot;5&quot;/&gt;&lt;property id=&quot;20300&quot; value=&quot;Slide 30 - &amp;quot;Aerodynamic forces and moments&amp;quot;&quot;/&gt;&lt;property id=&quot;20307&quot; value=&quot;291&quot;/&gt;&lt;/object&gt;&lt;object type=&quot;3&quot; unique_id=&quot;11327&quot;&gt;&lt;property id=&quot;20148&quot; value=&quot;5&quot;/&gt;&lt;property id=&quot;20300&quot; value=&quot;Slide 31 - &amp;quot;Aerodynamic forces and moments&amp;quot;&quot;/&gt;&lt;property id=&quot;20307&quot; value=&quot;292&quot;/&gt;&lt;/object&gt;&lt;object type=&quot;3&quot; unique_id=&quot;11555&quot;&gt;&lt;property id=&quot;20148&quot; value=&quot;5&quot;/&gt;&lt;property id=&quot;20300&quot; value=&quot;Slide 32 - &amp;quot;Aerodynamic forces and moments&amp;quot;&quot;/&gt;&lt;property id=&quot;20307&quot; value=&quot;29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erodynamics and aeroelasticity- U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Aerodynamics and aeroelasticity- UEM</Template>
  <TotalTime>25674</TotalTime>
  <Words>1964</Words>
  <Application>Microsoft Office PowerPoint</Application>
  <PresentationFormat>Presentación en pantalla (4:3)</PresentationFormat>
  <Paragraphs>502</Paragraphs>
  <Slides>35</Slides>
  <Notes>35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7" baseType="lpstr">
      <vt:lpstr>Aerodynamics and aeroelasticity- UEM</vt:lpstr>
      <vt:lpstr>Equation</vt:lpstr>
      <vt:lpstr>Presentación de PowerPoint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  <vt:lpstr>Aerodynamic forces and moments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 Redondo</dc:creator>
  <cp:lastModifiedBy>JOSE OMAR MARTINEZ LUCCI</cp:lastModifiedBy>
  <cp:revision>175</cp:revision>
  <dcterms:created xsi:type="dcterms:W3CDTF">2013-03-29T17:44:09Z</dcterms:created>
  <dcterms:modified xsi:type="dcterms:W3CDTF">2016-01-11T10:15:24Z</dcterms:modified>
</cp:coreProperties>
</file>